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918400" cy="43891200"/>
  <p:notesSz cx="6715125" cy="9239250"/>
  <p:defaultTextStyle>
    <a:defPPr>
      <a:defRPr lang="en-US"/>
    </a:defPPr>
    <a:lvl1pPr algn="ctr" rtl="0" fontAlgn="base">
      <a:spcBef>
        <a:spcPct val="0"/>
      </a:spcBef>
      <a:spcAft>
        <a:spcPct val="0"/>
      </a:spcAft>
      <a:defRPr sz="8600" kern="1200">
        <a:solidFill>
          <a:schemeClr val="tx1"/>
        </a:solidFill>
        <a:latin typeface="Arial" charset="0"/>
        <a:ea typeface="+mn-ea"/>
        <a:cs typeface="+mn-cs"/>
      </a:defRPr>
    </a:lvl1pPr>
    <a:lvl2pPr marL="457200" algn="ctr" rtl="0" fontAlgn="base">
      <a:spcBef>
        <a:spcPct val="0"/>
      </a:spcBef>
      <a:spcAft>
        <a:spcPct val="0"/>
      </a:spcAft>
      <a:defRPr sz="8600" kern="1200">
        <a:solidFill>
          <a:schemeClr val="tx1"/>
        </a:solidFill>
        <a:latin typeface="Arial" charset="0"/>
        <a:ea typeface="+mn-ea"/>
        <a:cs typeface="+mn-cs"/>
      </a:defRPr>
    </a:lvl2pPr>
    <a:lvl3pPr marL="914400" algn="ctr" rtl="0" fontAlgn="base">
      <a:spcBef>
        <a:spcPct val="0"/>
      </a:spcBef>
      <a:spcAft>
        <a:spcPct val="0"/>
      </a:spcAft>
      <a:defRPr sz="8600" kern="1200">
        <a:solidFill>
          <a:schemeClr val="tx1"/>
        </a:solidFill>
        <a:latin typeface="Arial" charset="0"/>
        <a:ea typeface="+mn-ea"/>
        <a:cs typeface="+mn-cs"/>
      </a:defRPr>
    </a:lvl3pPr>
    <a:lvl4pPr marL="1371600" algn="ctr" rtl="0" fontAlgn="base">
      <a:spcBef>
        <a:spcPct val="0"/>
      </a:spcBef>
      <a:spcAft>
        <a:spcPct val="0"/>
      </a:spcAft>
      <a:defRPr sz="8600" kern="1200">
        <a:solidFill>
          <a:schemeClr val="tx1"/>
        </a:solidFill>
        <a:latin typeface="Arial" charset="0"/>
        <a:ea typeface="+mn-ea"/>
        <a:cs typeface="+mn-cs"/>
      </a:defRPr>
    </a:lvl4pPr>
    <a:lvl5pPr marL="1828800" algn="ctr"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900">
          <p15:clr>
            <a:srgbClr val="A4A3A4"/>
          </p15:clr>
        </p15:guide>
        <p15:guide id="2" orient="horz" pos="26928">
          <p15:clr>
            <a:srgbClr val="A4A3A4"/>
          </p15:clr>
        </p15:guide>
        <p15:guide id="3" pos="10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rice David" initials="FD" lastIdx="1" clrIdx="0">
    <p:extLst>
      <p:ext uri="{19B8F6BF-5375-455C-9EA6-DF929625EA0E}">
        <p15:presenceInfo xmlns:p15="http://schemas.microsoft.com/office/powerpoint/2012/main" userId="1dbaf7132bf127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7C4FF"/>
    <a:srgbClr val="EAEAEA"/>
    <a:srgbClr val="C0C0C0"/>
    <a:srgbClr val="0046D2"/>
    <a:srgbClr val="FF0000"/>
    <a:srgbClr val="698ED9"/>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autoAdjust="0"/>
    <p:restoredTop sz="99130" autoAdjust="0"/>
  </p:normalViewPr>
  <p:slideViewPr>
    <p:cSldViewPr snapToGrid="0">
      <p:cViewPr varScale="1">
        <p:scale>
          <a:sx n="13" d="100"/>
          <a:sy n="13" d="100"/>
        </p:scale>
        <p:origin x="2080" y="32"/>
      </p:cViewPr>
      <p:guideLst>
        <p:guide orient="horz" pos="13900"/>
        <p:guide orient="horz" pos="26928"/>
        <p:guide pos="1036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30T21:28:36.665" idx="1">
    <p:pos x="3782" y="26382"/>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075" name="Rectangle 3"/>
          <p:cNvSpPr>
            <a:spLocks noGrp="1" noChangeArrowheads="1"/>
          </p:cNvSpPr>
          <p:nvPr>
            <p:ph type="dt" idx="1"/>
          </p:nvPr>
        </p:nvSpPr>
        <p:spPr bwMode="auto">
          <a:xfrm>
            <a:off x="380365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2058988" y="692150"/>
            <a:ext cx="2598737" cy="34655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645BAB7-E9F9-435A-B8BD-F70ADBBCBAF6}" type="slidenum">
              <a:rPr lang="en-US"/>
              <a:pPr/>
              <a:t>‹#›</a:t>
            </a:fld>
            <a:endParaRPr lang="en-US"/>
          </a:p>
        </p:txBody>
      </p:sp>
    </p:spTree>
    <p:extLst>
      <p:ext uri="{BB962C8B-B14F-4D97-AF65-F5344CB8AC3E}">
        <p14:creationId xmlns:p14="http://schemas.microsoft.com/office/powerpoint/2010/main" val="1193474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C7B9C-DA46-4FE0-B590-97F24EE1DB0E}"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www.megaprint.com/" TargetMode="Externa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 name="Picture 4">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38727"/>
          <a:stretch>
            <a:fillRect/>
          </a:stretch>
        </p:blipFill>
        <p:spPr bwMode="auto">
          <a:xfrm>
            <a:off x="24904006" y="43215386"/>
            <a:ext cx="4141787" cy="212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p:nvPr userDrawn="1"/>
        </p:nvSpPr>
        <p:spPr>
          <a:xfrm>
            <a:off x="29045793" y="43138551"/>
            <a:ext cx="2383858" cy="338554"/>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dirty="0">
                <a:solidFill>
                  <a:schemeClr val="bg1"/>
                </a:solidFill>
              </a:rPr>
              <a:t>www.postersession.com</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hyperlink" Target="https://www.postersession.com/order/" TargetMode="External"/><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comments" Target="../comments/comment1.xml"/><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064"/>
            </a:gs>
            <a:gs pos="50000">
              <a:srgbClr val="EAEAEA"/>
            </a:gs>
            <a:gs pos="100000">
              <a:srgbClr val="003064"/>
            </a:gs>
          </a:gsLst>
          <a:lin ang="5400000" scaled="1"/>
        </a:gradFill>
        <a:effectLst/>
      </p:bgPr>
    </p:bg>
    <p:spTree>
      <p:nvGrpSpPr>
        <p:cNvPr id="1" name=""/>
        <p:cNvGrpSpPr/>
        <p:nvPr/>
      </p:nvGrpSpPr>
      <p:grpSpPr>
        <a:xfrm>
          <a:off x="0" y="0"/>
          <a:ext cx="0" cy="0"/>
          <a:chOff x="0" y="0"/>
          <a:chExt cx="0" cy="0"/>
        </a:xfrm>
      </p:grpSpPr>
      <p:sp>
        <p:nvSpPr>
          <p:cNvPr id="2098" name="AutoShape 50"/>
          <p:cNvSpPr>
            <a:spLocks noChangeArrowheads="1"/>
          </p:cNvSpPr>
          <p:nvPr/>
        </p:nvSpPr>
        <p:spPr bwMode="auto">
          <a:xfrm>
            <a:off x="19894769" y="6184231"/>
            <a:ext cx="12716376" cy="15544801"/>
          </a:xfrm>
          <a:prstGeom prst="roundRect">
            <a:avLst>
              <a:gd name="adj" fmla="val 7000"/>
            </a:avLst>
          </a:prstGeom>
          <a:solidFill>
            <a:schemeClr val="bg1"/>
          </a:solidFill>
          <a:ln w="9525">
            <a:solidFill>
              <a:schemeClr val="tx1"/>
            </a:solidFill>
            <a:round/>
            <a:headEnd/>
            <a:tailEnd/>
          </a:ln>
          <a:effectLst/>
        </p:spPr>
        <p:txBody>
          <a:bodyPr wrap="none" anchor="ctr"/>
          <a:lstStyle/>
          <a:p>
            <a:pPr marL="342900" marR="0" lvl="0" indent="-342900" algn="l" defTabSz="914400" rtl="0" eaLnBrk="1" fontAlgn="base" latinLnBrk="0" hangingPunct="1">
              <a:lnSpc>
                <a:spcPct val="115000"/>
              </a:lnSpc>
              <a:spcBef>
                <a:spcPct val="0"/>
              </a:spcBef>
              <a:spcAft>
                <a:spcPts val="1000"/>
              </a:spcAft>
              <a:buClrTx/>
              <a:buSzTx/>
              <a:buFont typeface="+mj-lt"/>
              <a:buAutoNum type="romanUcPeriod"/>
              <a:tabLst/>
              <a:defRPr/>
            </a:pPr>
            <a:endParaRPr kumimoji="0" lang="fr-FR" sz="3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mn-cs"/>
            </a:endParaRPr>
          </a:p>
        </p:txBody>
      </p:sp>
      <p:sp>
        <p:nvSpPr>
          <p:cNvPr id="2052" name="AutoShape 4"/>
          <p:cNvSpPr>
            <a:spLocks noChangeArrowheads="1"/>
          </p:cNvSpPr>
          <p:nvPr/>
        </p:nvSpPr>
        <p:spPr bwMode="auto">
          <a:xfrm>
            <a:off x="643690" y="6184232"/>
            <a:ext cx="5604709" cy="19334748"/>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a:p>
        </p:txBody>
      </p:sp>
      <p:sp>
        <p:nvSpPr>
          <p:cNvPr id="2057" name="Text Box 9"/>
          <p:cNvSpPr txBox="1">
            <a:spLocks noChangeArrowheads="1"/>
          </p:cNvSpPr>
          <p:nvPr/>
        </p:nvSpPr>
        <p:spPr bwMode="auto">
          <a:xfrm>
            <a:off x="842212" y="7459580"/>
            <a:ext cx="5414210" cy="17774289"/>
          </a:xfrm>
          <a:prstGeom prst="rect">
            <a:avLst/>
          </a:prstGeom>
          <a:noFill/>
          <a:ln w="9525">
            <a:noFill/>
            <a:miter lim="800000"/>
            <a:headEnd/>
            <a:tailEnd/>
          </a:ln>
          <a:effectLst/>
        </p:spPr>
        <p:txBody>
          <a:bodyPr wrap="square">
            <a:spAutoFit/>
          </a:bodyPr>
          <a:lstStyle/>
          <a:p>
            <a:pPr algn="just">
              <a:lnSpc>
                <a:spcPct val="115000"/>
              </a:lnSpc>
              <a:spcAft>
                <a:spcPts val="1000"/>
              </a:spcAft>
            </a:pPr>
            <a:r>
              <a:rPr lang="fr-FR" sz="1800" b="1" dirty="0">
                <a:effectLst/>
                <a:latin typeface="Arial" panose="020B0604020202020204" pitchFamily="34" charset="0"/>
                <a:ea typeface="SimSun" panose="02010600030101010101" pitchFamily="2" charset="-122"/>
              </a:rPr>
              <a:t> </a:t>
            </a:r>
            <a:endParaRPr lang="fr-FR" sz="32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3200" dirty="0">
                <a:effectLst/>
                <a:latin typeface="Arial" panose="020B0604020202020204" pitchFamily="34" charset="0"/>
                <a:ea typeface="Times New Roman" panose="02020603050405020304" pitchFamily="18" charset="0"/>
              </a:rPr>
              <a:t>The technology of "fusion diodes" was proposed several years ago   to convert the energy of nuclear reactions taking place in condensed matter into electricity. </a:t>
            </a:r>
          </a:p>
          <a:p>
            <a:pPr algn="just">
              <a:lnSpc>
                <a:spcPct val="115000"/>
              </a:lnSpc>
              <a:spcAft>
                <a:spcPts val="1000"/>
              </a:spcAft>
            </a:pPr>
            <a:endParaRPr lang="fr-FR" sz="32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3200" dirty="0">
                <a:effectLst/>
                <a:latin typeface="Arial" panose="020B0604020202020204" pitchFamily="34" charset="0"/>
                <a:ea typeface="Times New Roman" panose="02020603050405020304" pitchFamily="18" charset="0"/>
              </a:rPr>
              <a:t>For 4 years, positive results have been obtained by several teams and patents filed.</a:t>
            </a:r>
          </a:p>
          <a:p>
            <a:pPr algn="just">
              <a:lnSpc>
                <a:spcPct val="115000"/>
              </a:lnSpc>
              <a:spcAft>
                <a:spcPts val="1000"/>
              </a:spcAft>
            </a:pPr>
            <a:endParaRPr lang="fr-FR" sz="32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3200" dirty="0">
                <a:effectLst/>
                <a:latin typeface="Arial" panose="020B0604020202020204" pitchFamily="34" charset="0"/>
                <a:ea typeface="Times New Roman" panose="02020603050405020304" pitchFamily="18" charset="0"/>
              </a:rPr>
              <a:t>The author summarize some  recent advances.</a:t>
            </a:r>
            <a:endParaRPr lang="fr-FR" sz="1800" dirty="0">
              <a:effectLst/>
              <a:latin typeface="Calibri" panose="020F0502020204030204" pitchFamily="34" charset="0"/>
              <a:ea typeface="SimSun" panose="02010600030101010101" pitchFamily="2" charset="-122"/>
            </a:endParaRPr>
          </a:p>
          <a:p>
            <a:pPr indent="152400" algn="l">
              <a:lnSpc>
                <a:spcPct val="115000"/>
              </a:lnSpc>
              <a:spcAft>
                <a:spcPts val="1000"/>
              </a:spcAft>
            </a:pPr>
            <a:r>
              <a:rPr lang="fr-FR" sz="1800" dirty="0">
                <a:solidFill>
                  <a:srgbClr val="000000"/>
                </a:solidFill>
                <a:effectLst/>
                <a:latin typeface="Arial" panose="020B0604020202020204" pitchFamily="34" charset="0"/>
                <a:ea typeface="Times New Roman" panose="02020603050405020304" pitchFamily="18" charset="0"/>
              </a:rPr>
              <a:t> </a:t>
            </a:r>
            <a:endParaRPr lang="fr-FR" sz="3600" dirty="0">
              <a:effectLst/>
              <a:latin typeface="Calibri" panose="020F0502020204030204" pitchFamily="34" charset="0"/>
              <a:ea typeface="SimSun" panose="02010600030101010101" pitchFamily="2" charset="-122"/>
            </a:endParaRPr>
          </a:p>
          <a:p>
            <a:pPr indent="152400">
              <a:lnSpc>
                <a:spcPct val="115000"/>
              </a:lnSpc>
              <a:spcAft>
                <a:spcPts val="1000"/>
              </a:spcAft>
            </a:pPr>
            <a:r>
              <a:rPr lang="fr-FR" sz="6800" b="1" dirty="0">
                <a:solidFill>
                  <a:srgbClr val="000000"/>
                </a:solidFill>
                <a:effectLst/>
                <a:latin typeface="Arial" panose="020B0604020202020204" pitchFamily="34" charset="0"/>
                <a:ea typeface="Times New Roman" panose="02020603050405020304" pitchFamily="18" charset="0"/>
              </a:rPr>
              <a:t>Summary</a:t>
            </a:r>
            <a:endParaRPr lang="fr-FR" sz="6800" b="1" dirty="0">
              <a:effectLst/>
              <a:latin typeface="Calibri" panose="020F0502020204030204" pitchFamily="34" charset="0"/>
              <a:ea typeface="SimSun" panose="02010600030101010101" pitchFamily="2" charset="-122"/>
            </a:endParaRPr>
          </a:p>
          <a:p>
            <a:pPr indent="152400" algn="l">
              <a:lnSpc>
                <a:spcPct val="115000"/>
              </a:lnSpc>
              <a:spcAft>
                <a:spcPts val="1000"/>
              </a:spcAft>
            </a:pPr>
            <a:endParaRPr lang="fr-FR" sz="3600" dirty="0">
              <a:effectLst/>
              <a:latin typeface="Calibri" panose="020F0502020204030204" pitchFamily="34" charset="0"/>
              <a:ea typeface="SimSun" panose="02010600030101010101" pitchFamily="2" charset="-122"/>
            </a:endParaRPr>
          </a:p>
          <a:p>
            <a:pPr marL="342900" lvl="0" indent="-342900" algn="l">
              <a:lnSpc>
                <a:spcPct val="115000"/>
              </a:lnSpc>
              <a:spcAft>
                <a:spcPts val="1000"/>
              </a:spcAft>
              <a:buFont typeface="+mj-lt"/>
              <a:buAutoNum type="romanUcPeriod"/>
            </a:pPr>
            <a:r>
              <a:rPr lang="fr-FR" sz="3600" dirty="0">
                <a:solidFill>
                  <a:srgbClr val="000000"/>
                </a:solidFill>
                <a:effectLst/>
                <a:latin typeface="Arial" panose="020B0604020202020204" pitchFamily="34" charset="0"/>
                <a:ea typeface="Times New Roman" panose="02020603050405020304" pitchFamily="18" charset="0"/>
              </a:rPr>
              <a:t>THE  FUSION DIODES</a:t>
            </a:r>
            <a:endParaRPr lang="fr-FR" sz="3600" dirty="0">
              <a:effectLst/>
              <a:latin typeface="Calibri" panose="020F0502020204030204" pitchFamily="34" charset="0"/>
              <a:ea typeface="SimSun" panose="02010600030101010101" pitchFamily="2" charset="-122"/>
            </a:endParaRPr>
          </a:p>
          <a:p>
            <a:pPr marL="342900" lvl="0" indent="-342900" algn="l">
              <a:lnSpc>
                <a:spcPct val="115000"/>
              </a:lnSpc>
              <a:spcAft>
                <a:spcPts val="1000"/>
              </a:spcAft>
              <a:buFont typeface="+mj-lt"/>
              <a:buAutoNum type="romanUcPeriod"/>
            </a:pPr>
            <a:r>
              <a:rPr lang="fr-FR" sz="3600" dirty="0">
                <a:solidFill>
                  <a:srgbClr val="000000"/>
                </a:solidFill>
                <a:effectLst/>
                <a:latin typeface="Arial" panose="020B0604020202020204" pitchFamily="34" charset="0"/>
                <a:ea typeface="Times New Roman" panose="02020603050405020304" pitchFamily="18" charset="0"/>
              </a:rPr>
              <a:t>THE ENTENMANN EFFECT</a:t>
            </a:r>
            <a:endParaRPr lang="fr-FR" sz="3600" dirty="0">
              <a:effectLst/>
              <a:latin typeface="Calibri" panose="020F0502020204030204" pitchFamily="34" charset="0"/>
              <a:ea typeface="SimSun" panose="02010600030101010101" pitchFamily="2" charset="-122"/>
            </a:endParaRPr>
          </a:p>
          <a:p>
            <a:pPr marL="342900" lvl="0" indent="-342900" algn="l">
              <a:lnSpc>
                <a:spcPct val="115000"/>
              </a:lnSpc>
              <a:spcAft>
                <a:spcPts val="1000"/>
              </a:spcAft>
              <a:buFont typeface="+mj-lt"/>
              <a:buAutoNum type="romanUcPeriod"/>
            </a:pPr>
            <a:r>
              <a:rPr lang="fr-FR" sz="3600" dirty="0">
                <a:solidFill>
                  <a:srgbClr val="000000"/>
                </a:solidFill>
                <a:effectLst/>
                <a:latin typeface="Arial" panose="020B0604020202020204" pitchFamily="34" charset="0"/>
                <a:ea typeface="Times New Roman" panose="02020603050405020304" pitchFamily="18" charset="0"/>
              </a:rPr>
              <a:t>INOVL, INC. RESULTS</a:t>
            </a:r>
            <a:endParaRPr lang="fr-FR" sz="3600" dirty="0">
              <a:effectLst/>
              <a:latin typeface="Calibri" panose="020F0502020204030204" pitchFamily="34" charset="0"/>
              <a:ea typeface="SimSun" panose="02010600030101010101" pitchFamily="2" charset="-122"/>
            </a:endParaRPr>
          </a:p>
          <a:p>
            <a:pPr marL="342900" lvl="0" indent="-342900" algn="l">
              <a:lnSpc>
                <a:spcPct val="115000"/>
              </a:lnSpc>
              <a:spcAft>
                <a:spcPts val="1000"/>
              </a:spcAft>
              <a:buFont typeface="+mj-lt"/>
              <a:buAutoNum type="romanUcPeriod"/>
            </a:pPr>
            <a:r>
              <a:rPr lang="fr-FR" sz="3600" dirty="0">
                <a:solidFill>
                  <a:srgbClr val="000000"/>
                </a:solidFill>
                <a:effectLst/>
                <a:latin typeface="Arial" panose="020B0604020202020204" pitchFamily="34" charset="0"/>
                <a:ea typeface="Times New Roman" panose="02020603050405020304" pitchFamily="18" charset="0"/>
              </a:rPr>
              <a:t>REPLICATION OF INOVL, INC. RESULTS</a:t>
            </a:r>
            <a:endParaRPr lang="fr-FR" sz="3600" dirty="0">
              <a:effectLst/>
              <a:latin typeface="Calibri" panose="020F0502020204030204" pitchFamily="34" charset="0"/>
              <a:ea typeface="SimSun" panose="02010600030101010101" pitchFamily="2" charset="-122"/>
            </a:endParaRPr>
          </a:p>
          <a:p>
            <a:pPr lvl="0" algn="l">
              <a:lnSpc>
                <a:spcPct val="115000"/>
              </a:lnSpc>
              <a:spcAft>
                <a:spcPts val="1000"/>
              </a:spcAft>
            </a:pPr>
            <a:r>
              <a:rPr lang="fr-FR" sz="3600" dirty="0">
                <a:solidFill>
                  <a:srgbClr val="000000"/>
                </a:solidFill>
                <a:effectLst/>
                <a:latin typeface="Arial" panose="020B0604020202020204" pitchFamily="34" charset="0"/>
                <a:ea typeface="Times New Roman" panose="02020603050405020304" pitchFamily="18" charset="0"/>
              </a:rPr>
              <a:t>V. DISCUSSION</a:t>
            </a:r>
            <a:endParaRPr lang="fr-FR" sz="3200" dirty="0"/>
          </a:p>
        </p:txBody>
      </p:sp>
      <p:sp>
        <p:nvSpPr>
          <p:cNvPr id="2061" name="AutoShape 13"/>
          <p:cNvSpPr>
            <a:spLocks noChangeArrowheads="1"/>
          </p:cNvSpPr>
          <p:nvPr/>
        </p:nvSpPr>
        <p:spPr bwMode="auto">
          <a:xfrm>
            <a:off x="538413" y="580189"/>
            <a:ext cx="31889700" cy="5122779"/>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p:spPr>
        <p:txBody>
          <a:bodyPr wrap="none" anchor="ctr"/>
          <a:lstStyle/>
          <a:p>
            <a:pPr defTabSz="4389438"/>
            <a:endParaRPr lang="en-US">
              <a:solidFill>
                <a:schemeClr val="bg1"/>
              </a:solidFill>
            </a:endParaRPr>
          </a:p>
        </p:txBody>
      </p:sp>
      <p:sp>
        <p:nvSpPr>
          <p:cNvPr id="2062" name="Text Box 14"/>
          <p:cNvSpPr txBox="1">
            <a:spLocks noChangeArrowheads="1"/>
          </p:cNvSpPr>
          <p:nvPr/>
        </p:nvSpPr>
        <p:spPr bwMode="auto">
          <a:xfrm>
            <a:off x="1254292" y="863601"/>
            <a:ext cx="30673508" cy="4445832"/>
          </a:xfrm>
          <a:prstGeom prst="rect">
            <a:avLst/>
          </a:prstGeom>
          <a:noFill/>
          <a:ln w="9525">
            <a:noFill/>
            <a:miter lim="800000"/>
            <a:headEnd/>
            <a:tailEnd/>
          </a:ln>
          <a:effectLst/>
        </p:spPr>
        <p:txBody>
          <a:bodyPr wrap="square">
            <a:spAutoFit/>
          </a:bodyPr>
          <a:lstStyle/>
          <a:p>
            <a:r>
              <a:rPr lang="fr-FR" sz="8800" b="1" cap="all" dirty="0"/>
              <a:t>DIRECT CONVERSION : REPLICATIONS</a:t>
            </a:r>
            <a:endParaRPr lang="fr-FR" sz="9600" dirty="0"/>
          </a:p>
          <a:p>
            <a:r>
              <a:rPr lang="en-US" sz="6000" dirty="0" err="1"/>
              <a:t>Fabrice</a:t>
            </a:r>
            <a:r>
              <a:rPr lang="en-US" sz="6000" dirty="0"/>
              <a:t> DAVID</a:t>
            </a:r>
          </a:p>
          <a:p>
            <a:pPr algn="ctr">
              <a:lnSpc>
                <a:spcPct val="115000"/>
              </a:lnSpc>
              <a:spcAft>
                <a:spcPts val="1000"/>
              </a:spcAft>
            </a:pPr>
            <a:r>
              <a:rPr lang="en-US" sz="2000" dirty="0" err="1"/>
              <a:t>Laboratoire</a:t>
            </a:r>
            <a:r>
              <a:rPr lang="en-US" sz="2000" dirty="0"/>
              <a:t> de </a:t>
            </a:r>
            <a:r>
              <a:rPr lang="en-US" sz="2000" dirty="0" err="1"/>
              <a:t>Recherches</a:t>
            </a:r>
            <a:r>
              <a:rPr lang="en-US" sz="2000" dirty="0"/>
              <a:t> </a:t>
            </a:r>
            <a:r>
              <a:rPr lang="en-US" sz="2000" dirty="0" err="1"/>
              <a:t>Associatives</a:t>
            </a:r>
            <a:r>
              <a:rPr lang="en-US" sz="2000" dirty="0"/>
              <a:t> , </a:t>
            </a:r>
            <a:r>
              <a:rPr lang="fr-FR" sz="2000" dirty="0">
                <a:effectLst/>
                <a:latin typeface="Arial" panose="020B0604020202020204" pitchFamily="34" charset="0"/>
                <a:ea typeface="SimSun" panose="02010600030101010101" pitchFamily="2" charset="-122"/>
              </a:rPr>
              <a:t>BP 4, 95131 Franconville cedex France. </a:t>
            </a:r>
            <a:r>
              <a:rPr lang="fr-FR" sz="2000" dirty="0">
                <a:solidFill>
                  <a:srgbClr val="000000"/>
                </a:solidFill>
                <a:effectLst/>
                <a:latin typeface="Arial" panose="020B0604020202020204" pitchFamily="34" charset="0"/>
                <a:ea typeface="Times New Roman" panose="02020603050405020304" pitchFamily="18" charset="0"/>
              </a:rPr>
              <a:t>davidfa95130@orange.fr</a:t>
            </a:r>
            <a:endParaRPr lang="fr-FR" sz="2000" dirty="0">
              <a:effectLst/>
              <a:latin typeface="Calibri" panose="020F0502020204030204" pitchFamily="34" charset="0"/>
              <a:ea typeface="SimSun" panose="02010600030101010101" pitchFamily="2" charset="-122"/>
            </a:endParaRPr>
          </a:p>
          <a:p>
            <a:endParaRPr lang="fr-FR" sz="1400" dirty="0"/>
          </a:p>
          <a:p>
            <a:pPr marL="457200" algn="ctr">
              <a:lnSpc>
                <a:spcPct val="107000"/>
              </a:lnSpc>
            </a:pPr>
            <a:r>
              <a:rPr lang="en-US" sz="4400" dirty="0">
                <a:solidFill>
                  <a:srgbClr val="000000"/>
                </a:solidFill>
                <a:effectLst/>
                <a:latin typeface="Microsoft YaHei" panose="020B0503020204020204" pitchFamily="34" charset="-122"/>
                <a:ea typeface="Calibri" panose="020F0502020204030204" pitchFamily="34" charset="0"/>
                <a:cs typeface="Times New Roman" panose="02020603050405020304" pitchFamily="18" charset="0"/>
              </a:rPr>
              <a:t>23rd International Conference on Condensed Matter Nuclear Science (ICCF-23)</a:t>
            </a:r>
            <a:endParaRPr lang="fr-FR" sz="4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800"/>
              </a:spcAft>
            </a:pPr>
            <a:r>
              <a:rPr lang="en-US" sz="4400" dirty="0">
                <a:solidFill>
                  <a:srgbClr val="000000"/>
                </a:solidFill>
                <a:effectLst/>
                <a:latin typeface="Microsoft YaHei" panose="020B0503020204020204" pitchFamily="34" charset="-122"/>
                <a:ea typeface="Calibri" panose="020F0502020204030204" pitchFamily="34" charset="0"/>
                <a:cs typeface="Times New Roman" panose="02020603050405020304" pitchFamily="18" charset="0"/>
              </a:rPr>
              <a:t>June 9th-11th, 2021 Xiamen University </a:t>
            </a:r>
            <a:endParaRPr lang="fr-FR"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64" name="Text Box 16"/>
          <p:cNvSpPr txBox="1">
            <a:spLocks noChangeArrowheads="1"/>
          </p:cNvSpPr>
          <p:nvPr/>
        </p:nvSpPr>
        <p:spPr bwMode="auto">
          <a:xfrm>
            <a:off x="514350" y="2946400"/>
            <a:ext cx="4114800" cy="2044700"/>
          </a:xfrm>
          <a:prstGeom prst="rect">
            <a:avLst/>
          </a:prstGeom>
          <a:noFill/>
          <a:ln w="9525">
            <a:noFill/>
            <a:miter lim="800000"/>
            <a:headEnd/>
            <a:tailEnd/>
          </a:ln>
          <a:effectLst/>
        </p:spPr>
        <p:txBody>
          <a:bodyPr>
            <a:spAutoFit/>
          </a:bodyPr>
          <a:lstStyle/>
          <a:p>
            <a:pPr defTabSz="4389438">
              <a:spcBef>
                <a:spcPct val="50000"/>
              </a:spcBef>
            </a:pPr>
            <a:endParaRPr lang="en-US" b="1" dirty="0"/>
          </a:p>
          <a:p>
            <a:pPr defTabSz="4389438">
              <a:spcBef>
                <a:spcPct val="50000"/>
              </a:spcBef>
            </a:pPr>
            <a:endParaRPr lang="en-US" sz="2800" dirty="0">
              <a:solidFill>
                <a:srgbClr val="FF0000"/>
              </a:solidFill>
            </a:endParaRPr>
          </a:p>
        </p:txBody>
      </p:sp>
      <p:sp>
        <p:nvSpPr>
          <p:cNvPr id="2084" name="Text Box 36"/>
          <p:cNvSpPr txBox="1">
            <a:spLocks noChangeArrowheads="1"/>
          </p:cNvSpPr>
          <p:nvPr/>
        </p:nvSpPr>
        <p:spPr bwMode="auto">
          <a:xfrm>
            <a:off x="933450" y="31902400"/>
            <a:ext cx="14382750" cy="431097"/>
          </a:xfrm>
          <a:prstGeom prst="rect">
            <a:avLst/>
          </a:prstGeom>
          <a:noFill/>
          <a:ln w="57150" cmpd="thinThick">
            <a:noFill/>
            <a:miter lim="800000"/>
            <a:headEnd/>
            <a:tailEnd/>
          </a:ln>
          <a:effectLst/>
        </p:spPr>
        <p:txBody>
          <a:bodyPr lIns="61170" tIns="30584" rIns="61170" bIns="30584">
            <a:spAutoFit/>
          </a:bodyPr>
          <a:lstStyle/>
          <a:p>
            <a:pPr algn="l" defTabSz="612775" eaLnBrk="0" hangingPunct="0"/>
            <a:endParaRPr lang="en-US" sz="2400" dirty="0">
              <a:latin typeface="Times New Roman" pitchFamily="18" charset="0"/>
            </a:endParaRPr>
          </a:p>
        </p:txBody>
      </p:sp>
      <p:sp>
        <p:nvSpPr>
          <p:cNvPr id="2086" name="Text Box 38"/>
          <p:cNvSpPr txBox="1">
            <a:spLocks noChangeArrowheads="1"/>
          </p:cNvSpPr>
          <p:nvPr/>
        </p:nvSpPr>
        <p:spPr bwMode="auto">
          <a:xfrm>
            <a:off x="17341850" y="37963475"/>
            <a:ext cx="13862050" cy="471108"/>
          </a:xfrm>
          <a:prstGeom prst="rect">
            <a:avLst/>
          </a:prstGeom>
          <a:noFill/>
          <a:ln w="57150" cmpd="thinThick">
            <a:noFill/>
            <a:miter lim="800000"/>
            <a:headEnd/>
            <a:tailEnd/>
          </a:ln>
          <a:effectLst/>
        </p:spPr>
        <p:txBody>
          <a:bodyPr lIns="61170" tIns="30584" rIns="61170" bIns="30584">
            <a:spAutoFit/>
          </a:bodyPr>
          <a:lstStyle/>
          <a:p>
            <a:pPr marL="342900" indent="-342900" algn="l" defTabSz="612775" eaLnBrk="0" hangingPunct="0">
              <a:lnSpc>
                <a:spcPct val="95000"/>
              </a:lnSpc>
            </a:pPr>
            <a:endParaRPr lang="en-US" sz="2800" b="1" dirty="0">
              <a:latin typeface="Times New Roman" pitchFamily="18" charset="0"/>
            </a:endParaRPr>
          </a:p>
        </p:txBody>
      </p:sp>
      <p:sp>
        <p:nvSpPr>
          <p:cNvPr id="2088" name="Text Box 40"/>
          <p:cNvSpPr txBox="1">
            <a:spLocks noChangeArrowheads="1"/>
          </p:cNvSpPr>
          <p:nvPr/>
        </p:nvSpPr>
        <p:spPr bwMode="auto">
          <a:xfrm>
            <a:off x="17164050" y="32899350"/>
            <a:ext cx="14525625" cy="763496"/>
          </a:xfrm>
          <a:prstGeom prst="rect">
            <a:avLst/>
          </a:prstGeom>
          <a:noFill/>
          <a:ln w="57150" cmpd="thinThick">
            <a:noFill/>
            <a:miter lim="800000"/>
            <a:headEnd/>
            <a:tailEnd/>
          </a:ln>
          <a:effectLst/>
        </p:spPr>
        <p:txBody>
          <a:bodyPr lIns="61170" tIns="30584" rIns="61170" bIns="30584">
            <a:spAutoFit/>
          </a:bodyPr>
          <a:lstStyle/>
          <a:p>
            <a:pPr algn="l" defTabSz="612775" eaLnBrk="0" hangingPunct="0">
              <a:lnSpc>
                <a:spcPct val="95000"/>
              </a:lnSpc>
            </a:pPr>
            <a:endParaRPr lang="en-US" sz="2800" dirty="0">
              <a:latin typeface="Times New Roman" pitchFamily="18" charset="0"/>
            </a:endParaRPr>
          </a:p>
          <a:p>
            <a:pPr algn="l" defTabSz="612775" eaLnBrk="0" hangingPunct="0">
              <a:lnSpc>
                <a:spcPct val="95000"/>
              </a:lnSpc>
            </a:pPr>
            <a:endParaRPr lang="en-US" sz="2000" dirty="0">
              <a:latin typeface="Times New Roman" pitchFamily="18" charset="0"/>
            </a:endParaRPr>
          </a:p>
        </p:txBody>
      </p:sp>
      <p:sp>
        <p:nvSpPr>
          <p:cNvPr id="2090" name="Text Box 42"/>
          <p:cNvSpPr txBox="1">
            <a:spLocks noChangeArrowheads="1"/>
          </p:cNvSpPr>
          <p:nvPr/>
        </p:nvSpPr>
        <p:spPr bwMode="auto">
          <a:xfrm>
            <a:off x="764213" y="6251627"/>
            <a:ext cx="5217487" cy="1107996"/>
          </a:xfrm>
          <a:prstGeom prst="rect">
            <a:avLst/>
          </a:prstGeom>
          <a:noFill/>
          <a:ln w="9525">
            <a:noFill/>
            <a:miter lim="800000"/>
            <a:headEnd/>
            <a:tailEnd/>
          </a:ln>
          <a:effectLst/>
        </p:spPr>
        <p:txBody>
          <a:bodyPr wrap="square">
            <a:spAutoFit/>
          </a:bodyPr>
          <a:lstStyle/>
          <a:p>
            <a:pPr defTabSz="4389438">
              <a:spcBef>
                <a:spcPct val="50000"/>
              </a:spcBef>
            </a:pPr>
            <a:r>
              <a:rPr lang="en-US" sz="6600" b="1" dirty="0"/>
              <a:t>Abstract</a:t>
            </a:r>
          </a:p>
        </p:txBody>
      </p:sp>
      <p:sp>
        <p:nvSpPr>
          <p:cNvPr id="2097" name="Text Box 49"/>
          <p:cNvSpPr txBox="1">
            <a:spLocks noChangeArrowheads="1"/>
          </p:cNvSpPr>
          <p:nvPr/>
        </p:nvSpPr>
        <p:spPr bwMode="auto">
          <a:xfrm>
            <a:off x="28459113" y="2984500"/>
            <a:ext cx="3829050" cy="2044700"/>
          </a:xfrm>
          <a:prstGeom prst="rect">
            <a:avLst/>
          </a:prstGeom>
          <a:noFill/>
          <a:ln w="9525">
            <a:noFill/>
            <a:miter lim="800000"/>
            <a:headEnd/>
            <a:tailEnd/>
          </a:ln>
          <a:effectLst/>
        </p:spPr>
        <p:txBody>
          <a:bodyPr>
            <a:spAutoFit/>
          </a:bodyPr>
          <a:lstStyle/>
          <a:p>
            <a:pPr defTabSz="4389438">
              <a:spcBef>
                <a:spcPct val="50000"/>
              </a:spcBef>
            </a:pPr>
            <a:endParaRPr lang="en-US" b="1" dirty="0"/>
          </a:p>
          <a:p>
            <a:pPr defTabSz="4389438">
              <a:spcBef>
                <a:spcPct val="50000"/>
              </a:spcBef>
            </a:pPr>
            <a:endParaRPr lang="en-US" sz="2800" dirty="0">
              <a:solidFill>
                <a:srgbClr val="FF0000"/>
              </a:solidFill>
            </a:endParaRPr>
          </a:p>
        </p:txBody>
      </p:sp>
      <p:sp>
        <p:nvSpPr>
          <p:cNvPr id="24" name="Text Box 19">
            <a:hlinkClick r:id="rId3"/>
          </p:cNvPr>
          <p:cNvSpPr txBox="1">
            <a:spLocks noChangeArrowheads="1"/>
          </p:cNvSpPr>
          <p:nvPr/>
        </p:nvSpPr>
        <p:spPr bwMode="auto">
          <a:xfrm>
            <a:off x="-37306" y="43881362"/>
            <a:ext cx="32955706" cy="1015663"/>
          </a:xfrm>
          <a:prstGeom prst="rect">
            <a:avLst/>
          </a:prstGeom>
          <a:noFill/>
          <a:ln w="9525">
            <a:noFill/>
            <a:miter lim="800000"/>
            <a:headEnd/>
            <a:tailEnd/>
          </a:ln>
          <a:effectLst/>
        </p:spPr>
        <p:txBody>
          <a:bodyPr wrap="square">
            <a:spAutoFit/>
          </a:bodyPr>
          <a:lstStyle/>
          <a:p>
            <a:pPr defTabSz="4389438">
              <a:spcBef>
                <a:spcPct val="50000"/>
              </a:spcBef>
            </a:pPr>
            <a:r>
              <a:rPr lang="en-US" sz="6000" b="1" i="1" dirty="0">
                <a:solidFill>
                  <a:srgbClr val="0046D2"/>
                </a:solidFill>
              </a:rPr>
              <a:t>Order online at    https://www.postersession.com/order/</a:t>
            </a:r>
          </a:p>
        </p:txBody>
      </p:sp>
      <p:sp>
        <p:nvSpPr>
          <p:cNvPr id="28" name="AutoShape 50"/>
          <p:cNvSpPr>
            <a:spLocks noChangeArrowheads="1"/>
          </p:cNvSpPr>
          <p:nvPr/>
        </p:nvSpPr>
        <p:spPr bwMode="auto">
          <a:xfrm>
            <a:off x="643690" y="25819768"/>
            <a:ext cx="5616192" cy="14353409"/>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dirty="0"/>
          </a:p>
        </p:txBody>
      </p:sp>
      <p:sp>
        <p:nvSpPr>
          <p:cNvPr id="47" name="ZoneTexte 46"/>
          <p:cNvSpPr txBox="1"/>
          <p:nvPr/>
        </p:nvSpPr>
        <p:spPr>
          <a:xfrm>
            <a:off x="8253663" y="27817013"/>
            <a:ext cx="6400800" cy="3477875"/>
          </a:xfrm>
          <a:prstGeom prst="rect">
            <a:avLst/>
          </a:prstGeom>
          <a:noFill/>
        </p:spPr>
        <p:txBody>
          <a:bodyPr wrap="square" rtlCol="0">
            <a:spAutoFit/>
          </a:bodyPr>
          <a:lstStyle/>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fr-FR" sz="2000" b="1" dirty="0"/>
          </a:p>
          <a:p>
            <a:r>
              <a:rPr lang="en-GB" sz="2000" dirty="0"/>
              <a:t> </a:t>
            </a:r>
            <a:endParaRPr lang="fr-FR" sz="2000" dirty="0"/>
          </a:p>
          <a:p>
            <a:pPr algn="l"/>
            <a:endParaRPr lang="fr-FR" sz="2000" dirty="0">
              <a:latin typeface="Times New Roman" pitchFamily="18" charset="0"/>
              <a:cs typeface="Times New Roman" pitchFamily="18" charset="0"/>
            </a:endParaRPr>
          </a:p>
          <a:p>
            <a:pPr algn="l"/>
            <a:r>
              <a:rPr lang="en-GB" sz="2000" dirty="0">
                <a:latin typeface="Times New Roman" pitchFamily="18" charset="0"/>
                <a:cs typeface="Times New Roman" pitchFamily="18" charset="0"/>
              </a:rPr>
              <a:t> </a:t>
            </a:r>
            <a:endParaRPr lang="fr-FR" sz="2000" dirty="0">
              <a:latin typeface="Times New Roman" pitchFamily="18" charset="0"/>
              <a:cs typeface="Times New Roman" pitchFamily="18" charset="0"/>
            </a:endParaRPr>
          </a:p>
          <a:p>
            <a:pPr algn="l"/>
            <a:endParaRPr lang="fr-FR" sz="2000" dirty="0">
              <a:latin typeface="Times New Roman" pitchFamily="18" charset="0"/>
              <a:cs typeface="Times New Roman" pitchFamily="18" charset="0"/>
            </a:endParaRPr>
          </a:p>
        </p:txBody>
      </p:sp>
      <p:sp>
        <p:nvSpPr>
          <p:cNvPr id="49" name="ZoneTexte 48"/>
          <p:cNvSpPr txBox="1"/>
          <p:nvPr/>
        </p:nvSpPr>
        <p:spPr>
          <a:xfrm>
            <a:off x="673877" y="26004939"/>
            <a:ext cx="5542824" cy="14168238"/>
          </a:xfrm>
          <a:prstGeom prst="rect">
            <a:avLst/>
          </a:prstGeom>
          <a:noFill/>
        </p:spPr>
        <p:txBody>
          <a:bodyPr wrap="square" rtlCol="0">
            <a:spAutoFit/>
          </a:bodyPr>
          <a:lstStyle/>
          <a:p>
            <a:pPr marL="342900" lvl="0" indent="-342900" algn="just">
              <a:lnSpc>
                <a:spcPct val="115000"/>
              </a:lnSpc>
              <a:spcAft>
                <a:spcPts val="1000"/>
              </a:spcAft>
              <a:buFont typeface="+mj-lt"/>
              <a:buAutoNum type="romanUcPeriod"/>
            </a:pPr>
            <a:r>
              <a:rPr lang="fr-FR" sz="3600" b="1" dirty="0">
                <a:solidFill>
                  <a:srgbClr val="000000"/>
                </a:solidFill>
                <a:effectLst/>
                <a:latin typeface="Arial" panose="020B0604020202020204" pitchFamily="34" charset="0"/>
                <a:ea typeface="Times New Roman" panose="02020603050405020304" pitchFamily="18" charset="0"/>
              </a:rPr>
              <a:t>THE  FUSION DIODES</a:t>
            </a:r>
            <a:endParaRPr lang="fr-FR" sz="3600" b="1"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 The results of Fleischmann and Pons were based on calorimetry and the detection of radiation emitted by low-energy nuclear reactions taking place in palladium. (Low Energy Nuclear Reactions or </a:t>
            </a:r>
            <a:r>
              <a:rPr lang="en-US" sz="1800" dirty="0" err="1">
                <a:solidFill>
                  <a:srgbClr val="000000"/>
                </a:solidFill>
                <a:effectLst/>
                <a:latin typeface="Arial" panose="020B0604020202020204" pitchFamily="34" charset="0"/>
                <a:ea typeface="Times New Roman" panose="02020603050405020304" pitchFamily="18" charset="0"/>
              </a:rPr>
              <a:t>L.E.N.R</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a:solidFill>
                  <a:srgbClr val="000000"/>
                </a:solidFill>
                <a:latin typeface="Arial" panose="020B0604020202020204" pitchFamily="34" charset="0"/>
                <a:ea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rPr>
              <a:t>1] By their very nature, low energy nuclear reactions emit little radiation.</a:t>
            </a: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Calorimetry techniques applied to the study of LENRs are often masterpieces of experimental science, and their results are indisputable. Unfortunately, the relative theoretical and practical complexity of well-designed calorimetry measurements are the cause that the results obtained by this method have not yet succeeded in convincing the majority of the scientific community.</a:t>
            </a: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 </a:t>
            </a: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On the other hand, LENRs produce heat at low temperatures, and this form of energy is not very useful industrially.</a:t>
            </a: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 </a:t>
            </a: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This is what led me to search, as early as 1991, for an alternative method. I have patented the concept of "Fusion Diode".</a:t>
            </a: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What is </a:t>
            </a:r>
            <a:r>
              <a:rPr lang="en-US" sz="1800" dirty="0">
                <a:solidFill>
                  <a:srgbClr val="000000"/>
                </a:solidFill>
                <a:latin typeface="Arial" panose="020B0604020202020204" pitchFamily="34" charset="0"/>
                <a:ea typeface="Times New Roman" panose="02020603050405020304" pitchFamily="18" charset="0"/>
              </a:rPr>
              <a:t>a </a:t>
            </a:r>
            <a:r>
              <a:rPr lang="en-US" sz="1800" dirty="0">
                <a:solidFill>
                  <a:srgbClr val="000000"/>
                </a:solidFill>
                <a:effectLst/>
                <a:latin typeface="Arial" panose="020B0604020202020204" pitchFamily="34" charset="0"/>
                <a:ea typeface="Times New Roman" panose="02020603050405020304" pitchFamily="18" charset="0"/>
              </a:rPr>
              <a:t>"Fusion Diode"?</a:t>
            </a: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A fusion diode is a hydride or deuteride material in close contact with a semiconductor.</a:t>
            </a: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a:t>
            </a: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endParaRPr lang="fr-FR" sz="1800" dirty="0">
              <a:effectLst/>
              <a:latin typeface="Calibri" panose="020F0502020204030204" pitchFamily="34" charset="0"/>
              <a:ea typeface="SimSun" panose="02010600030101010101" pitchFamily="2" charset="-122"/>
            </a:endParaRPr>
          </a:p>
        </p:txBody>
      </p:sp>
      <p:sp>
        <p:nvSpPr>
          <p:cNvPr id="52" name="AutoShape 50"/>
          <p:cNvSpPr>
            <a:spLocks noChangeArrowheads="1"/>
          </p:cNvSpPr>
          <p:nvPr/>
        </p:nvSpPr>
        <p:spPr bwMode="auto">
          <a:xfrm>
            <a:off x="12998014" y="6256420"/>
            <a:ext cx="6438899" cy="37139659"/>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a:p>
        </p:txBody>
      </p:sp>
      <p:sp>
        <p:nvSpPr>
          <p:cNvPr id="54" name="AutoShape 50"/>
          <p:cNvSpPr>
            <a:spLocks noChangeArrowheads="1"/>
          </p:cNvSpPr>
          <p:nvPr/>
        </p:nvSpPr>
        <p:spPr bwMode="auto">
          <a:xfrm>
            <a:off x="6629401" y="6184232"/>
            <a:ext cx="5829300" cy="37297893"/>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a:p>
        </p:txBody>
      </p:sp>
      <p:sp>
        <p:nvSpPr>
          <p:cNvPr id="55" name="ZoneTexte 54"/>
          <p:cNvSpPr txBox="1"/>
          <p:nvPr/>
        </p:nvSpPr>
        <p:spPr>
          <a:xfrm>
            <a:off x="6727658" y="6492038"/>
            <a:ext cx="5558589" cy="34223215"/>
          </a:xfrm>
          <a:prstGeom prst="rect">
            <a:avLst/>
          </a:prstGeom>
          <a:noFill/>
        </p:spPr>
        <p:txBody>
          <a:bodyPr wrap="square" rtlCol="0">
            <a:spAutoFit/>
          </a:bodyPr>
          <a:lstStyle/>
          <a:p>
            <a:pPr lvl="0"/>
            <a:r>
              <a:rPr lang="en-GB" sz="3600" b="1" dirty="0">
                <a:latin typeface="+mn-lt"/>
                <a:cs typeface="Times New Roman" pitchFamily="18" charset="0"/>
              </a:rPr>
              <a:t>Direct conversion with Fusion diodes</a:t>
            </a: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 Before being thermalized, the energy of nuclear reactions will arrive in the electron-volts range. An energy of a few electron volts can interact with electrons in a conductor to move them to a higher energy level.</a:t>
            </a: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Take the example of a photovoltaic cell (solar cell). Visible light photons have an energy of about 2 eV. When the junction of a photovoltaic cell is struck by visible light, electrons are excited and go into a higher energy state. The separation of electrons and electronic vacancies in the junction area produces an electric current in the outer circuit</a:t>
            </a:r>
            <a:endParaRPr lang="fr-FR" sz="2000" dirty="0">
              <a:latin typeface="Times New Roman" pitchFamily="18" charset="0"/>
              <a:cs typeface="Times New Roman" pitchFamily="18" charset="0"/>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In a patent of May 22, 1990 N ° FR2662537A1, I imagined a diode formed by a junction between a palladium film (2) and a semiconductor silicon wafer. (5) By charging the palladium film by electrolysis of heavy water, I hypothesized that the energy emitted by low-energy nuclear reactions should excite the electrons at the junction (3), and that we should observe an electric power.</a:t>
            </a:r>
          </a:p>
          <a:p>
            <a:pPr algn="just">
              <a:lnSpc>
                <a:spcPct val="115000"/>
              </a:lnSpc>
              <a:spcAft>
                <a:spcPts val="1000"/>
              </a:spcAft>
            </a:pP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endParaRPr lang="fr-FR" sz="1800" dirty="0">
              <a:latin typeface="Calibri" panose="020F0502020204030204" pitchFamily="34" charset="0"/>
              <a:ea typeface="SimSun" panose="02010600030101010101" pitchFamily="2" charset="-122"/>
            </a:endParaRPr>
          </a:p>
          <a:p>
            <a:pPr algn="just">
              <a:lnSpc>
                <a:spcPct val="115000"/>
              </a:lnSpc>
              <a:spcAft>
                <a:spcPts val="1000"/>
              </a:spcAft>
            </a:pP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endParaRPr lang="fr-FR" sz="1800" dirty="0">
              <a:latin typeface="Calibri" panose="020F0502020204030204" pitchFamily="34" charset="0"/>
              <a:ea typeface="SimSun" panose="02010600030101010101" pitchFamily="2" charset="-122"/>
            </a:endParaRPr>
          </a:p>
          <a:p>
            <a:pPr algn="just">
              <a:lnSpc>
                <a:spcPct val="115000"/>
              </a:lnSpc>
              <a:spcAft>
                <a:spcPts val="1000"/>
              </a:spcAft>
            </a:pP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latin typeface="Arial" panose="020B0604020202020204" pitchFamily="34" charset="0"/>
                <a:ea typeface="Times New Roman" panose="02020603050405020304" pitchFamily="18" charset="0"/>
              </a:rPr>
              <a:t>T</a:t>
            </a:r>
            <a:r>
              <a:rPr lang="en-US" sz="1800" dirty="0">
                <a:solidFill>
                  <a:srgbClr val="000000"/>
                </a:solidFill>
                <a:effectLst/>
                <a:latin typeface="Arial" panose="020B0604020202020204" pitchFamily="34" charset="0"/>
                <a:ea typeface="Times New Roman" panose="02020603050405020304" pitchFamily="18" charset="0"/>
              </a:rPr>
              <a:t>he electric field is very important at the junction zone  in a diode. For example, in a 1 micrometer thick junction, with a voltage of 1 volt, there is an electric field of one megavolt per meter. This electric field could help compress the deuterium nuclei in the junction area, in order to generate what Dr. Edmund Storms called a “Nuclear Active Environment” (NAE) [2]</a:t>
            </a: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With John Giles, a very dynamic  petroleum engineer, we founded the start-up "</a:t>
            </a:r>
            <a:r>
              <a:rPr lang="en-US" sz="1800" dirty="0" err="1">
                <a:solidFill>
                  <a:srgbClr val="000000"/>
                </a:solidFill>
                <a:effectLst/>
                <a:latin typeface="Arial" panose="020B0604020202020204" pitchFamily="34" charset="0"/>
                <a:ea typeface="Times New Roman" panose="02020603050405020304" pitchFamily="18" charset="0"/>
              </a:rPr>
              <a:t>Deuo</a:t>
            </a:r>
            <a:r>
              <a:rPr lang="en-US" sz="1800" dirty="0">
                <a:solidFill>
                  <a:srgbClr val="000000"/>
                </a:solidFill>
                <a:effectLst/>
                <a:latin typeface="Arial" panose="020B0604020202020204" pitchFamily="34" charset="0"/>
                <a:ea typeface="Times New Roman" panose="02020603050405020304" pitchFamily="18" charset="0"/>
              </a:rPr>
              <a:t> Dynamics" intended to develop fusion diode technology. We have manufactured several successive models of diodes.</a:t>
            </a: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FUSION DIODE MARK I</a:t>
            </a: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The first experiments with palladium deposited by electrolysis of a solution of palladium in aqua regia did not result in the observation of self-polarization.</a:t>
            </a: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FUSION DIODE MARK II</a:t>
            </a: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 </a:t>
            </a:r>
            <a:r>
              <a:rPr lang="en-US" sz="1800" dirty="0">
                <a:solidFill>
                  <a:srgbClr val="000000"/>
                </a:solidFill>
                <a:latin typeface="Arial" panose="020B0604020202020204" pitchFamily="34" charset="0"/>
                <a:ea typeface="Times New Roman" panose="02020603050405020304" pitchFamily="18" charset="0"/>
              </a:rPr>
              <a:t>We</a:t>
            </a:r>
            <a:r>
              <a:rPr lang="en-US" sz="1800" dirty="0">
                <a:solidFill>
                  <a:srgbClr val="000000"/>
                </a:solidFill>
                <a:effectLst/>
                <a:latin typeface="Arial" panose="020B0604020202020204" pitchFamily="34" charset="0"/>
                <a:ea typeface="Times New Roman" panose="02020603050405020304" pitchFamily="18" charset="0"/>
              </a:rPr>
              <a:t> prepared another model of fusion diode, based on the patent FR2729249A1 entitled  "Process for preparing tritiated waste for treatment and treatment device" from January 11, 1995. This model consists of a very resistant stainless-steel tube internally lined with a plastic tube. The active medium consists is a gradient of silicon powder and nickel powder. </a:t>
            </a: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Deuterium under pressure is produced by the reaction between a 20 mm long sodium cylinder placed on one side of the powder and a few drops of heavy water placed on the silicon side before tightening the tube caps. The diode is obviously placed in a steel shatterproof container. We observe a self-polarization of 0.5 volts, which cannot be measured for very long because the internal pressure causes the insulating plastic to flow. This very poorly designed diode is only mentioned for the record.</a:t>
            </a:r>
          </a:p>
          <a:p>
            <a:endParaRPr lang="fr-FR" sz="2000" dirty="0"/>
          </a:p>
        </p:txBody>
      </p:sp>
      <p:sp>
        <p:nvSpPr>
          <p:cNvPr id="1063" name="Rectangle 39"/>
          <p:cNvSpPr>
            <a:spLocks noChangeArrowheads="1"/>
          </p:cNvSpPr>
          <p:nvPr/>
        </p:nvSpPr>
        <p:spPr bwMode="auto">
          <a:xfrm>
            <a:off x="0" y="0"/>
            <a:ext cx="32918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Arial" pitchFamily="34" charset="0"/>
                <a:ea typeface="Times New Roman" pitchFamily="18" charset="0"/>
                <a:cs typeface="Arial" pitchFamily="34" charset="0"/>
              </a:rPr>
              <a:t>Rules of tiling for </a:t>
            </a:r>
            <a:endParaRPr kumimoji="0" lang="fr-FR" sz="2500" b="0"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Arial" pitchFamily="34" charset="0"/>
                <a:ea typeface="Times New Roman" pitchFamily="18" charset="0"/>
                <a:cs typeface="Arial" pitchFamily="34" charset="0"/>
              </a:rPr>
              <a:t>                                this quasicrystalline </a:t>
            </a:r>
            <a:endParaRPr kumimoji="0" lang="fr-FR" sz="2500" b="0"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Arial" pitchFamily="34" charset="0"/>
                <a:ea typeface="Times New Roman" pitchFamily="18" charset="0"/>
                <a:cs typeface="Arial" pitchFamily="34" charset="0"/>
              </a:rPr>
              <a:t>                                  planar pattern.</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064" name="Rectangle 40"/>
          <p:cNvSpPr>
            <a:spLocks noChangeArrowheads="1"/>
          </p:cNvSpPr>
          <p:nvPr/>
        </p:nvSpPr>
        <p:spPr bwMode="auto">
          <a:xfrm>
            <a:off x="0" y="0"/>
            <a:ext cx="32918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Arial" pitchFamily="34" charset="0"/>
                <a:ea typeface="Times New Roman" pitchFamily="18" charset="0"/>
                <a:cs typeface="Arial" pitchFamily="34" charset="0"/>
              </a:rPr>
              <a:t>Rules of tiling for </a:t>
            </a:r>
            <a:endParaRPr kumimoji="0" lang="fr-FR" sz="2500" b="0"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Arial" pitchFamily="34" charset="0"/>
                <a:ea typeface="Times New Roman" pitchFamily="18" charset="0"/>
                <a:cs typeface="Arial" pitchFamily="34" charset="0"/>
              </a:rPr>
              <a:t>                                this quasicrystalline </a:t>
            </a:r>
            <a:endParaRPr kumimoji="0" lang="fr-FR" sz="2500" b="0"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Arial" pitchFamily="34" charset="0"/>
                <a:ea typeface="Times New Roman" pitchFamily="18" charset="0"/>
                <a:cs typeface="Arial" pitchFamily="34" charset="0"/>
              </a:rPr>
              <a:t>                                  planar pattern.</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068" name="Rectangle 44"/>
          <p:cNvSpPr>
            <a:spLocks noChangeArrowheads="1"/>
          </p:cNvSpPr>
          <p:nvPr/>
        </p:nvSpPr>
        <p:spPr bwMode="auto">
          <a:xfrm>
            <a:off x="20180741" y="6352248"/>
            <a:ext cx="12216513" cy="150239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4800" b="1" dirty="0">
                <a:solidFill>
                  <a:srgbClr val="000000"/>
                </a:solidFill>
                <a:effectLst/>
                <a:latin typeface="Arial" panose="020B0604020202020204" pitchFamily="34" charset="0"/>
                <a:ea typeface="Times New Roman" panose="02020603050405020304" pitchFamily="18" charset="0"/>
              </a:rPr>
              <a:t>II.    THE ENTENMANN EFFECT</a:t>
            </a:r>
            <a:endParaRPr lang="fr-FR" sz="4800" b="1"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r>
              <a:rPr lang="en-US" sz="1800" dirty="0">
                <a:solidFill>
                  <a:srgbClr val="000000"/>
                </a:solidFill>
                <a:latin typeface="Arial" panose="020B0604020202020204" pitchFamily="34" charset="0"/>
                <a:ea typeface="Times New Roman" panose="02020603050405020304" pitchFamily="18" charset="0"/>
              </a:rPr>
              <a:t>W</a:t>
            </a:r>
            <a:r>
              <a:rPr lang="en-US" sz="1800" dirty="0">
                <a:solidFill>
                  <a:srgbClr val="000000"/>
                </a:solidFill>
                <a:effectLst/>
                <a:latin typeface="Arial" panose="020B0604020202020204" pitchFamily="34" charset="0"/>
                <a:ea typeface="Times New Roman" panose="02020603050405020304" pitchFamily="18" charset="0"/>
              </a:rPr>
              <a:t>e passed the baton on to a dynamic American team, lead by Charles Entenmann. Charles Entenmann is a member  of the Entenmann family whose name is familiar to Americans. Entenmann’s bakeries produce very good Entenmann’s breads, cakes and donuts in many locations.</a:t>
            </a: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Charles Entenmann funded numerous philanthropic foundations. These include in particular the University Hospital of Sarasota, (Florida) and the Roskamp Institute dedicated to research on Alzheimer's disease. Charles Entenmann took an early interest in Cold Fusion and supported the research of Alf Thomson and several researchers and journalists in the field of Nuclear Reactions in Condensed Matter. Charles Entenmann has developed with Alf Thomson a new type of revolutionary hemostatic and bacteriostatic dressing: “BIOSEAL”. He founded the BIOLIFE company, and a factory was built in Sarasota. He also founded the BIOSEARCH company for innovative multidisciplinary research. Charles Entenmann attended the ICCF 18 meeting in Washington and immediately saw the potential of fusion diode technology. He decided to set up a laboratory and assemble a team in the premises of the company Biosearch in Sarasota.</a:t>
            </a: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 The team of the company Biosearch did an extremely important job: more than 1500 fusion diodes tested, with many pairs of metals and semiconductors.</a:t>
            </a: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The energy released was measured by both voltametry and calorimetry. Many calorimeters have been built by the team of  Dr. Rebecca </a:t>
            </a:r>
            <a:r>
              <a:rPr lang="en-US" sz="1800" dirty="0">
                <a:solidFill>
                  <a:srgbClr val="000000"/>
                </a:solidFill>
                <a:latin typeface="Arial" panose="020B0604020202020204" pitchFamily="34" charset="0"/>
                <a:ea typeface="Times New Roman" panose="02020603050405020304" pitchFamily="18" charset="0"/>
              </a:rPr>
              <a:t>Kitko and Kelly Keene. </a:t>
            </a:r>
            <a:r>
              <a:rPr lang="en-US" sz="1800" dirty="0">
                <a:solidFill>
                  <a:srgbClr val="000000"/>
                </a:solidFill>
                <a:effectLst/>
                <a:latin typeface="Arial" panose="020B0604020202020204" pitchFamily="34" charset="0"/>
                <a:ea typeface="Times New Roman" panose="02020603050405020304" pitchFamily="18" charset="0"/>
              </a:rPr>
              <a:t>Radiation measurements were carried out by many methods, including a fog chamber  to visualize the trace of the energetic particles emitted. They reproducibly observed the appearance of a spontaneous voltage and observed electric currents produced by fusion diodes. They recorded sustained voltages  for more than 15 months. They managed (briefly) to light a low-powered red light emitting diode. Patents were filled. [3]</a:t>
            </a: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But Charles </a:t>
            </a:r>
            <a:r>
              <a:rPr lang="en-US" sz="1800" dirty="0" err="1">
                <a:solidFill>
                  <a:srgbClr val="000000"/>
                </a:solidFill>
                <a:effectLst/>
                <a:latin typeface="Arial" panose="020B0604020202020204" pitchFamily="34" charset="0"/>
                <a:ea typeface="Times New Roman" panose="02020603050405020304" pitchFamily="18" charset="0"/>
              </a:rPr>
              <a:t>Entenman’s</a:t>
            </a:r>
            <a:r>
              <a:rPr lang="en-US" sz="1800" dirty="0">
                <a:solidFill>
                  <a:srgbClr val="000000"/>
                </a:solidFill>
                <a:effectLst/>
                <a:latin typeface="Arial" panose="020B0604020202020204" pitchFamily="34" charset="0"/>
                <a:ea typeface="Times New Roman" panose="02020603050405020304" pitchFamily="18" charset="0"/>
              </a:rPr>
              <a:t> team discovered something extraordinary: even when replacing the semiconductor  with a perfectly insulating material in the diode, such as paper or asbestos we still observe the appearance of spontaneous tension. This tension persists for several months. </a:t>
            </a:r>
            <a:endParaRPr lang="fr-FR" sz="1800" dirty="0">
              <a:effectLst/>
              <a:latin typeface="Calibri" panose="020F0502020204030204" pitchFamily="34" charset="0"/>
              <a:ea typeface="SimSun" panose="02010600030101010101" pitchFamily="2" charset="-122"/>
            </a:endParaRPr>
          </a:p>
          <a:p>
            <a:pPr>
              <a:lnSpc>
                <a:spcPct val="115000"/>
              </a:lnSpc>
              <a:spcAft>
                <a:spcPts val="1000"/>
              </a:spcAft>
            </a:pPr>
            <a:r>
              <a:rPr lang="en-US" sz="1800" b="1" dirty="0">
                <a:solidFill>
                  <a:srgbClr val="000000"/>
                </a:solidFill>
                <a:effectLst/>
                <a:latin typeface="Arial" panose="020B0604020202020204" pitchFamily="34" charset="0"/>
                <a:ea typeface="Times New Roman" panose="02020603050405020304" pitchFamily="18" charset="0"/>
              </a:rPr>
              <a:t>I admit that first, I did not believe in this effect, because I feared an experimental error, </a:t>
            </a:r>
          </a:p>
          <a:p>
            <a:pPr>
              <a:lnSpc>
                <a:spcPct val="115000"/>
              </a:lnSpc>
              <a:spcAft>
                <a:spcPts val="1000"/>
              </a:spcAft>
            </a:pPr>
            <a:r>
              <a:rPr lang="en-US" sz="1800" b="1" dirty="0">
                <a:solidFill>
                  <a:srgbClr val="000000"/>
                </a:solidFill>
                <a:effectLst/>
                <a:latin typeface="Arial" panose="020B0604020202020204" pitchFamily="34" charset="0"/>
                <a:ea typeface="Times New Roman" panose="02020603050405020304" pitchFamily="18" charset="0"/>
              </a:rPr>
              <a:t>but I now admit my mistake: I was wrong.</a:t>
            </a:r>
            <a:endParaRPr lang="fr-FR" sz="1800" b="1"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 However, this effect really does exist, I checked it recently and this effect deserves to be called the "ENTENMANN EFFECT"</a:t>
            </a: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The team assembled by Charles Entenmann, using a fog chamber, demonstrated the emission of highly energetic charged particles by fusion diodes. Note that the particles manage to pass through the plastic or metal wall of the diode. Their energy is therefore greater than the mega electron volt. (For the record, the beta particles emitted by phosphorus 32 have a maximum energy of 1.7 MeV, and they can pass through about 0.8 mm of plastic. Protons and helium nuclei are even less penetrating.) Obviously, the ionization that causes fusion diodes to polarize is not due to these rare charged particles, otherwise it would require a much larger flux. We will not discuss these particles in this poster. </a:t>
            </a:r>
            <a:endParaRPr kumimoji="0" lang="fr-FR" sz="20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78" name="AutoShape 50"/>
          <p:cNvSpPr>
            <a:spLocks noChangeArrowheads="1"/>
          </p:cNvSpPr>
          <p:nvPr/>
        </p:nvSpPr>
        <p:spPr bwMode="auto">
          <a:xfrm>
            <a:off x="19894769" y="21945601"/>
            <a:ext cx="12761044" cy="21450478"/>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a:p>
        </p:txBody>
      </p:sp>
      <p:sp>
        <p:nvSpPr>
          <p:cNvPr id="1072" name="Rectangle 48"/>
          <p:cNvSpPr>
            <a:spLocks noChangeArrowheads="1"/>
          </p:cNvSpPr>
          <p:nvPr/>
        </p:nvSpPr>
        <p:spPr bwMode="auto">
          <a:xfrm>
            <a:off x="20285241" y="21831772"/>
            <a:ext cx="12007515" cy="146280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15000"/>
              </a:lnSpc>
              <a:spcAft>
                <a:spcPts val="1000"/>
              </a:spcAft>
            </a:pPr>
            <a:r>
              <a:rPr lang="en-US" sz="4800" b="1" dirty="0">
                <a:solidFill>
                  <a:srgbClr val="000000"/>
                </a:solidFill>
                <a:effectLst/>
                <a:latin typeface="Arial" panose="020B0604020202020204" pitchFamily="34" charset="0"/>
                <a:ea typeface="Times New Roman" panose="02020603050405020304" pitchFamily="18" charset="0"/>
              </a:rPr>
              <a:t>III. INOVL INC.  TEAM RESULTS</a:t>
            </a: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 Using a different experimental set-up, the self-polarization of fusion diodes was also observed by Frank Gordon's team in San Diego. They dramatically improved the technique.</a:t>
            </a:r>
            <a:r>
              <a:rPr lang="fr-FR" sz="1800" dirty="0">
                <a:latin typeface="Calibri" panose="020F0502020204030204" pitchFamily="34" charset="0"/>
                <a:ea typeface="SimSun" panose="02010600030101010101" pitchFamily="2" charset="-122"/>
              </a:rPr>
              <a:t> </a:t>
            </a:r>
            <a:r>
              <a:rPr lang="en-US" sz="1800" dirty="0">
                <a:solidFill>
                  <a:srgbClr val="000000"/>
                </a:solidFill>
                <a:effectLst/>
                <a:latin typeface="Arial" panose="020B0604020202020204" pitchFamily="34" charset="0"/>
                <a:ea typeface="Times New Roman" panose="02020603050405020304" pitchFamily="18" charset="0"/>
              </a:rPr>
              <a:t>Frank Gordon is one of the foremost researchers in the field of LENR. He has long managed research programs at a high level in the laboratories of the NAVY, in particular in the famous establishment "SPAWAR" (Space and Naval Warfare Systems Command) Only a small part of the results obtained in the laboratories of the NAVY have been published.</a:t>
            </a:r>
            <a:r>
              <a:rPr lang="fr-FR" sz="1800" dirty="0">
                <a:latin typeface="Calibri" panose="020F0502020204030204" pitchFamily="34" charset="0"/>
                <a:ea typeface="SimSun" panose="02010600030101010101" pitchFamily="2" charset="-122"/>
              </a:rPr>
              <a:t> </a:t>
            </a:r>
            <a:r>
              <a:rPr lang="en-US" sz="1800" dirty="0">
                <a:solidFill>
                  <a:srgbClr val="000000"/>
                </a:solidFill>
                <a:effectLst/>
                <a:latin typeface="Arial" panose="020B0604020202020204" pitchFamily="34" charset="0"/>
                <a:ea typeface="Times New Roman" panose="02020603050405020304" pitchFamily="18" charset="0"/>
              </a:rPr>
              <a:t>Frank Gordon founded a company named INOVL, INC. To continue his research and above all to obtain energy production systems that can be used industrially.</a:t>
            </a:r>
            <a:r>
              <a:rPr lang="fr-FR" sz="1800" dirty="0">
                <a:latin typeface="Calibri" panose="020F0502020204030204" pitchFamily="34" charset="0"/>
                <a:ea typeface="SimSun" panose="02010600030101010101" pitchFamily="2" charset="-122"/>
              </a:rPr>
              <a:t> </a:t>
            </a:r>
            <a:r>
              <a:rPr lang="en-US" sz="1800" dirty="0">
                <a:solidFill>
                  <a:srgbClr val="000000"/>
                </a:solidFill>
                <a:effectLst/>
                <a:latin typeface="Arial" panose="020B0604020202020204" pitchFamily="34" charset="0"/>
                <a:ea typeface="Times New Roman" panose="02020603050405020304" pitchFamily="18" charset="0"/>
              </a:rPr>
              <a:t>The results obtained by his team are quite remarkable: they use a device consisting of a metal electrode coated with nanocrystalline palladium by the patented method of "co-deposition". "Co-deposition" consists of producing a layer of palladium highly charged with hydrogen or deuterium by electrolysis of a suitable solution of palladium salt, with a soluble palladium anode.</a:t>
            </a: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 Placed in an atmosphere of hydrogen, a copper electrode coated with palladium by co-deposition causes a voltage to appear in the presence of a metal counter electrode.  [4]</a:t>
            </a:r>
            <a:endParaRPr lang="fr-FR" sz="1800" dirty="0">
              <a:effectLst/>
              <a:latin typeface="Calibri" panose="020F0502020204030204" pitchFamily="34" charset="0"/>
              <a:ea typeface="SimSun" panose="02010600030101010101" pitchFamily="2" charset="-122"/>
            </a:endParaRPr>
          </a:p>
          <a:p>
            <a:pPr marL="342900" lvl="0" indent="-342900">
              <a:lnSpc>
                <a:spcPct val="115000"/>
              </a:lnSpc>
              <a:spcAft>
                <a:spcPts val="1000"/>
              </a:spcAft>
              <a:buFont typeface="+mj-lt"/>
              <a:buAutoNum type="romanUcPeriod" startAt="6"/>
            </a:pPr>
            <a:r>
              <a:rPr lang="en-US" sz="4400" b="1" dirty="0">
                <a:solidFill>
                  <a:srgbClr val="000000"/>
                </a:solidFill>
                <a:effectLst/>
                <a:latin typeface="Arial" panose="020B0604020202020204" pitchFamily="34" charset="0"/>
                <a:ea typeface="Times New Roman" panose="02020603050405020304" pitchFamily="18" charset="0"/>
              </a:rPr>
              <a:t>REPLICATION OF INOVL, INC. RESULTS</a:t>
            </a:r>
            <a:endParaRPr lang="fr-FR" sz="4400" b="1"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 I built out 3 experimental devices:</a:t>
            </a:r>
            <a:r>
              <a:rPr lang="fr-FR" sz="1800" dirty="0">
                <a:latin typeface="Calibri" panose="020F0502020204030204" pitchFamily="34" charset="0"/>
                <a:ea typeface="SimSun" panose="02010600030101010101" pitchFamily="2" charset="-122"/>
              </a:rPr>
              <a:t> </a:t>
            </a:r>
            <a:r>
              <a:rPr lang="en-US" sz="1800" dirty="0">
                <a:solidFill>
                  <a:srgbClr val="000000"/>
                </a:solidFill>
                <a:effectLst/>
                <a:latin typeface="Arial" panose="020B0604020202020204" pitchFamily="34" charset="0"/>
                <a:ea typeface="Times New Roman" panose="02020603050405020304" pitchFamily="18" charset="0"/>
              </a:rPr>
              <a:t>1) A glass diode containing a polished steel electrode in front of a spiral of palladium wire 0.1 mm in diameter (Sigma) said electrode being coated with nanocrystalline palladium by co-deposition. The two electrodes are separated by a porous sleeve of glass cloth. The tube is filled with hydrogen at atmospheric pressure and can be flame sealed.</a:t>
            </a:r>
            <a:r>
              <a:rPr lang="fr-FR" sz="1800" dirty="0">
                <a:latin typeface="Calibri" panose="020F0502020204030204" pitchFamily="34" charset="0"/>
                <a:ea typeface="SimSun" panose="02010600030101010101" pitchFamily="2" charset="-122"/>
              </a:rPr>
              <a:t> </a:t>
            </a:r>
            <a:r>
              <a:rPr lang="en-US" sz="1800" dirty="0">
                <a:solidFill>
                  <a:srgbClr val="000000"/>
                </a:solidFill>
                <a:effectLst/>
                <a:latin typeface="Arial" panose="020B0604020202020204" pitchFamily="34" charset="0"/>
                <a:ea typeface="Times New Roman" panose="02020603050405020304" pitchFamily="18" charset="0"/>
              </a:rPr>
              <a:t>The main problem encountered is that the wire becomes extremely brittle after an overnight hydrogen charge.</a:t>
            </a:r>
          </a:p>
          <a:p>
            <a:pPr algn="just">
              <a:spcAft>
                <a:spcPts val="1000"/>
              </a:spcAft>
            </a:pPr>
            <a:r>
              <a:rPr lang="en-US" sz="1800" dirty="0">
                <a:solidFill>
                  <a:srgbClr val="000000"/>
                </a:solidFill>
                <a:effectLst/>
                <a:latin typeface="Arial" panose="020B0604020202020204" pitchFamily="34" charset="0"/>
                <a:ea typeface="Times New Roman" panose="02020603050405020304" pitchFamily="18" charset="0"/>
              </a:rPr>
              <a:t>RESULTS: After filling with hydrogen, a very unstable SPONTANEOUS</a:t>
            </a:r>
          </a:p>
          <a:p>
            <a:pPr algn="just">
              <a:spcAft>
                <a:spcPts val="1000"/>
              </a:spcAft>
            </a:pPr>
            <a:r>
              <a:rPr lang="en-US" sz="1800" dirty="0">
                <a:solidFill>
                  <a:srgbClr val="000000"/>
                </a:solidFill>
                <a:effectLst/>
                <a:latin typeface="Arial" panose="020B0604020202020204" pitchFamily="34" charset="0"/>
                <a:ea typeface="Times New Roman" panose="02020603050405020304" pitchFamily="18" charset="0"/>
              </a:rPr>
              <a:t> voltage of about 10 millivolts is measured. </a:t>
            </a:r>
            <a:endParaRPr lang="fr-FR" sz="1800" dirty="0">
              <a:effectLst/>
              <a:latin typeface="Calibri" panose="020F0502020204030204" pitchFamily="34" charset="0"/>
              <a:ea typeface="SimSun" panose="02010600030101010101" pitchFamily="2" charset="-122"/>
            </a:endParaRPr>
          </a:p>
          <a:p>
            <a:pPr algn="just">
              <a:spcAft>
                <a:spcPts val="1000"/>
              </a:spcAft>
            </a:pPr>
            <a:r>
              <a:rPr lang="en-US" sz="1800" dirty="0">
                <a:solidFill>
                  <a:srgbClr val="000000"/>
                </a:solidFill>
                <a:effectLst/>
                <a:latin typeface="Arial" panose="020B0604020202020204" pitchFamily="34" charset="0"/>
                <a:ea typeface="Times New Roman" panose="02020603050405020304" pitchFamily="18" charset="0"/>
              </a:rPr>
              <a:t> 2) A glass and resin cell containing a metal electrode consisting of a</a:t>
            </a:r>
          </a:p>
          <a:p>
            <a:pPr algn="just">
              <a:spcAft>
                <a:spcPts val="1000"/>
              </a:spcAft>
            </a:pPr>
            <a:r>
              <a:rPr lang="en-US" sz="1800" dirty="0">
                <a:solidFill>
                  <a:srgbClr val="000000"/>
                </a:solidFill>
                <a:effectLst/>
                <a:latin typeface="Arial" panose="020B0604020202020204" pitchFamily="34" charset="0"/>
                <a:ea typeface="Times New Roman" panose="02020603050405020304" pitchFamily="18" charset="0"/>
              </a:rPr>
              <a:t> steel cloth disc and an electrode consisting of a 0.2 mm thick copper</a:t>
            </a:r>
          </a:p>
          <a:p>
            <a:pPr algn="just">
              <a:spcAft>
                <a:spcPts val="1000"/>
              </a:spcAft>
            </a:pPr>
            <a:r>
              <a:rPr lang="en-US" sz="1800" dirty="0">
                <a:solidFill>
                  <a:srgbClr val="000000"/>
                </a:solidFill>
                <a:effectLst/>
                <a:latin typeface="Arial" panose="020B0604020202020204" pitchFamily="34" charset="0"/>
                <a:ea typeface="Times New Roman" panose="02020603050405020304" pitchFamily="18" charset="0"/>
              </a:rPr>
              <a:t> foil disc coated with nanocrystalline palladium by co-deposition. </a:t>
            </a:r>
          </a:p>
          <a:p>
            <a:pPr algn="just">
              <a:spcAft>
                <a:spcPts val="1000"/>
              </a:spcAft>
            </a:pPr>
            <a:r>
              <a:rPr lang="en-US" sz="1800" dirty="0">
                <a:solidFill>
                  <a:srgbClr val="000000"/>
                </a:solidFill>
                <a:effectLst/>
                <a:latin typeface="Arial" panose="020B0604020202020204" pitchFamily="34" charset="0"/>
                <a:ea typeface="Times New Roman" panose="02020603050405020304" pitchFamily="18" charset="0"/>
              </a:rPr>
              <a:t>(Sigma, deposit under 2 volts overnight)</a:t>
            </a:r>
            <a:r>
              <a:rPr lang="fr-FR" sz="1800" dirty="0">
                <a:latin typeface="Calibri" panose="020F0502020204030204" pitchFamily="34" charset="0"/>
                <a:ea typeface="SimSun" panose="02010600030101010101" pitchFamily="2" charset="-122"/>
              </a:rPr>
              <a:t> </a:t>
            </a:r>
            <a:r>
              <a:rPr lang="en-US" sz="1800" dirty="0">
                <a:solidFill>
                  <a:srgbClr val="000000"/>
                </a:solidFill>
                <a:effectLst/>
                <a:latin typeface="Arial" panose="020B0604020202020204" pitchFamily="34" charset="0"/>
                <a:ea typeface="Times New Roman" panose="02020603050405020304" pitchFamily="18" charset="0"/>
              </a:rPr>
              <a:t>The electrode is covered with </a:t>
            </a:r>
          </a:p>
          <a:p>
            <a:pPr algn="just">
              <a:spcAft>
                <a:spcPts val="1000"/>
              </a:spcAft>
            </a:pPr>
            <a:r>
              <a:rPr lang="en-US" sz="1800" dirty="0">
                <a:solidFill>
                  <a:srgbClr val="000000"/>
                </a:solidFill>
                <a:effectLst/>
                <a:latin typeface="Arial" panose="020B0604020202020204" pitchFamily="34" charset="0"/>
                <a:ea typeface="Times New Roman" panose="02020603050405020304" pitchFamily="18" charset="0"/>
              </a:rPr>
              <a:t>a palladium black deposit.</a:t>
            </a:r>
            <a:r>
              <a:rPr lang="fr-FR" sz="1800" dirty="0">
                <a:latin typeface="Calibri" panose="020F0502020204030204" pitchFamily="34" charset="0"/>
                <a:ea typeface="SimSun" panose="02010600030101010101" pitchFamily="2" charset="-122"/>
              </a:rPr>
              <a:t>  </a:t>
            </a:r>
          </a:p>
          <a:p>
            <a:pPr algn="just">
              <a:spcAft>
                <a:spcPts val="1000"/>
              </a:spcAft>
            </a:pPr>
            <a:r>
              <a:rPr lang="en-US" sz="1800" dirty="0">
                <a:solidFill>
                  <a:srgbClr val="000000"/>
                </a:solidFill>
                <a:effectLst/>
                <a:latin typeface="Arial" panose="020B0604020202020204" pitchFamily="34" charset="0"/>
                <a:ea typeface="Times New Roman" panose="02020603050405020304" pitchFamily="18" charset="0"/>
              </a:rPr>
              <a:t>RESULTS:</a:t>
            </a:r>
            <a:r>
              <a:rPr lang="fr-FR" sz="1800" dirty="0">
                <a:latin typeface="Calibri" panose="020F0502020204030204" pitchFamily="34" charset="0"/>
                <a:ea typeface="SimSun" panose="02010600030101010101" pitchFamily="2" charset="-122"/>
              </a:rPr>
              <a:t> </a:t>
            </a:r>
            <a:r>
              <a:rPr lang="en-US" sz="1800" dirty="0">
                <a:solidFill>
                  <a:srgbClr val="000000"/>
                </a:solidFill>
                <a:effectLst/>
                <a:latin typeface="Arial" panose="020B0604020202020204" pitchFamily="34" charset="0"/>
                <a:ea typeface="Times New Roman" panose="02020603050405020304" pitchFamily="18" charset="0"/>
              </a:rPr>
              <a:t>After filling with hydrogen, a very unstable SPONTANEOUS</a:t>
            </a:r>
          </a:p>
          <a:p>
            <a:pPr algn="just">
              <a:spcAft>
                <a:spcPts val="1000"/>
              </a:spcAft>
            </a:pPr>
            <a:r>
              <a:rPr lang="en-US" sz="1800" dirty="0">
                <a:solidFill>
                  <a:srgbClr val="000000"/>
                </a:solidFill>
                <a:effectLst/>
                <a:latin typeface="Arial" panose="020B0604020202020204" pitchFamily="34" charset="0"/>
                <a:ea typeface="Times New Roman" panose="02020603050405020304" pitchFamily="18" charset="0"/>
              </a:rPr>
              <a:t> voltage is measured again of around 50 millivolts.  </a:t>
            </a: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 3) A glass and resin "control" twin cells containing a metal electrode consisting of a bronze cloth disc and an electrode consisting of a lead covered with spongy lead 4 mm thick. This electrode is "formed" for three weeks by the Planté method by charge-discharge cycles in sulfuric acid at 14 ° Baumé. The cycles are ¼ hour; ¼ hour, then ¼ hour discharge, ½ hour charge, then ¼ hour; ¾ of an hour, then fully charged for several hours</a:t>
            </a: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 RESULTS:</a:t>
            </a:r>
            <a:r>
              <a:rPr lang="fr-FR" sz="1800" dirty="0">
                <a:latin typeface="Calibri" panose="020F0502020204030204" pitchFamily="34" charset="0"/>
                <a:ea typeface="SimSun" panose="02010600030101010101" pitchFamily="2" charset="-122"/>
              </a:rPr>
              <a:t> </a:t>
            </a:r>
            <a:r>
              <a:rPr lang="en-US" sz="1800" dirty="0">
                <a:solidFill>
                  <a:srgbClr val="000000"/>
                </a:solidFill>
                <a:effectLst/>
                <a:latin typeface="Arial" panose="020B0604020202020204" pitchFamily="34" charset="0"/>
                <a:ea typeface="Times New Roman" panose="02020603050405020304" pitchFamily="18" charset="0"/>
              </a:rPr>
              <a:t>After filling with hydrogen, no voltage is measured, EXCEPT WHEN PLACED UNDER DIRECT SUNLIGHT.</a:t>
            </a:r>
          </a:p>
          <a:p>
            <a:pPr>
              <a:lnSpc>
                <a:spcPct val="115000"/>
              </a:lnSpc>
              <a:spcAft>
                <a:spcPts val="1000"/>
              </a:spcAft>
            </a:pPr>
            <a:r>
              <a:rPr lang="fr-FR" sz="4400" b="1" dirty="0">
                <a:latin typeface="+mj-lt"/>
                <a:ea typeface="SimSun" panose="02010600030101010101" pitchFamily="2" charset="-122"/>
              </a:rPr>
              <a:t>V. </a:t>
            </a:r>
            <a:r>
              <a:rPr lang="en-US" sz="4400" b="1" dirty="0">
                <a:solidFill>
                  <a:srgbClr val="000000"/>
                </a:solidFill>
                <a:latin typeface="+mj-lt"/>
                <a:ea typeface="SimSun" panose="02010600030101010101" pitchFamily="2" charset="-122"/>
              </a:rPr>
              <a:t>DISCUSSION</a:t>
            </a:r>
            <a:endParaRPr lang="en-US" sz="4400" dirty="0">
              <a:solidFill>
                <a:srgbClr val="000000"/>
              </a:solidFill>
              <a:latin typeface="+mj-lt"/>
              <a:ea typeface="SimSun" panose="02010600030101010101" pitchFamily="2" charset="-122"/>
            </a:endParaRPr>
          </a:p>
        </p:txBody>
      </p:sp>
      <p:sp>
        <p:nvSpPr>
          <p:cNvPr id="1080" name="Rectangle 56"/>
          <p:cNvSpPr>
            <a:spLocks noChangeArrowheads="1"/>
          </p:cNvSpPr>
          <p:nvPr/>
        </p:nvSpPr>
        <p:spPr bwMode="auto">
          <a:xfrm>
            <a:off x="0" y="0"/>
            <a:ext cx="32918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Arial" pitchFamily="34" charset="0"/>
                <a:ea typeface="Times New Roman" pitchFamily="18" charset="0"/>
                <a:cs typeface="Arial" pitchFamily="34" charset="0"/>
              </a:rPr>
              <a:t>Rules of tiling for </a:t>
            </a:r>
            <a:endParaRPr kumimoji="0" lang="fr-FR" sz="2500" b="0"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Arial" pitchFamily="34" charset="0"/>
                <a:ea typeface="Times New Roman" pitchFamily="18" charset="0"/>
                <a:cs typeface="Arial" pitchFamily="34" charset="0"/>
              </a:rPr>
              <a:t>                                this quasicrystalline </a:t>
            </a:r>
            <a:endParaRPr kumimoji="0" lang="fr-FR" sz="2500" b="0"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Arial" pitchFamily="34" charset="0"/>
                <a:ea typeface="Times New Roman" pitchFamily="18" charset="0"/>
                <a:cs typeface="Arial" pitchFamily="34" charset="0"/>
              </a:rPr>
              <a:t>                                  planar pattern.</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pic>
        <p:nvPicPr>
          <p:cNvPr id="3" name="Image 2">
            <a:extLst>
              <a:ext uri="{FF2B5EF4-FFF2-40B4-BE49-F238E27FC236}">
                <a16:creationId xmlns:a16="http://schemas.microsoft.com/office/drawing/2014/main" id="{7D3AAA45-AD76-4332-A28A-0A609733EB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7509" y="14332934"/>
            <a:ext cx="3309264" cy="3242857"/>
          </a:xfrm>
          <a:prstGeom prst="rect">
            <a:avLst/>
          </a:prstGeom>
        </p:spPr>
      </p:pic>
      <p:pic>
        <p:nvPicPr>
          <p:cNvPr id="56" name="Picture 2">
            <a:extLst>
              <a:ext uri="{FF2B5EF4-FFF2-40B4-BE49-F238E27FC236}">
                <a16:creationId xmlns:a16="http://schemas.microsoft.com/office/drawing/2014/main" id="{6396D954-10DE-4D38-9FDA-380B2A19BE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450" y="35992824"/>
            <a:ext cx="4771092" cy="368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
            <a:extLst>
              <a:ext uri="{FF2B5EF4-FFF2-40B4-BE49-F238E27FC236}">
                <a16:creationId xmlns:a16="http://schemas.microsoft.com/office/drawing/2014/main" id="{1FBAF5E8-05EE-4BD8-9FA9-3E2FBB8368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1012" y="22804969"/>
            <a:ext cx="5575107" cy="445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8" name="Picture 2" descr="C:\Users\Fabrice DAVID\Documents\Photos 2\2007_0205afficheschainehumain\2017 29 juin nathan fusion diode pyramid\P1020812.JPG">
            <a:extLst>
              <a:ext uri="{FF2B5EF4-FFF2-40B4-BE49-F238E27FC236}">
                <a16:creationId xmlns:a16="http://schemas.microsoft.com/office/drawing/2014/main" id="{E0BC6DD3-C233-41AF-9F6C-60FF1DC4DE6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7737" y="28666352"/>
            <a:ext cx="5392604" cy="404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Image 1">
            <a:extLst>
              <a:ext uri="{FF2B5EF4-FFF2-40B4-BE49-F238E27FC236}">
                <a16:creationId xmlns:a16="http://schemas.microsoft.com/office/drawing/2014/main" id="{6D8594F8-5D41-4F7C-B332-0658BB9768B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50582" y="39347462"/>
            <a:ext cx="5155966" cy="386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E9C4260E-0F0F-43AB-8468-D94DB36F3E0D}"/>
              </a:ext>
            </a:extLst>
          </p:cNvPr>
          <p:cNvSpPr txBox="1"/>
          <p:nvPr/>
        </p:nvSpPr>
        <p:spPr>
          <a:xfrm>
            <a:off x="13245710" y="6716183"/>
            <a:ext cx="5899540" cy="33045072"/>
          </a:xfrm>
          <a:prstGeom prst="rect">
            <a:avLst/>
          </a:prstGeom>
          <a:noFill/>
        </p:spPr>
        <p:txBody>
          <a:bodyPr wrap="square" rtlCol="0">
            <a:spAutoFit/>
          </a:bodyPr>
          <a:lstStyle/>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FUSION</a:t>
            </a:r>
            <a:r>
              <a:rPr lang="fr-FR" sz="1800" dirty="0">
                <a:latin typeface="Calibri" panose="020F0502020204030204" pitchFamily="34" charset="0"/>
                <a:ea typeface="SimSun" panose="02010600030101010101" pitchFamily="2" charset="-122"/>
              </a:rPr>
              <a:t> </a:t>
            </a:r>
            <a:r>
              <a:rPr lang="en-US" sz="1800" dirty="0">
                <a:solidFill>
                  <a:srgbClr val="000000"/>
                </a:solidFill>
                <a:effectLst/>
                <a:latin typeface="Arial" panose="020B0604020202020204" pitchFamily="34" charset="0"/>
                <a:ea typeface="Times New Roman" panose="02020603050405020304" pitchFamily="18" charset="0"/>
              </a:rPr>
              <a:t>DIODE MARK III  </a:t>
            </a: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We have manufactured several models of fusion diodes, including models in glass tubes contained in copper containers. The powders cannot be compressed and the "</a:t>
            </a:r>
            <a:r>
              <a:rPr lang="en-US" sz="1800" dirty="0" err="1">
                <a:solidFill>
                  <a:srgbClr val="000000"/>
                </a:solidFill>
                <a:effectLst/>
                <a:latin typeface="Arial" panose="020B0604020202020204" pitchFamily="34" charset="0"/>
                <a:ea typeface="Times New Roman" panose="02020603050405020304" pitchFamily="18" charset="0"/>
              </a:rPr>
              <a:t>Branly</a:t>
            </a:r>
            <a:r>
              <a:rPr lang="en-US" sz="1800" dirty="0">
                <a:solidFill>
                  <a:srgbClr val="000000"/>
                </a:solidFill>
                <a:effectLst/>
                <a:latin typeface="Arial" panose="020B0604020202020204" pitchFamily="34" charset="0"/>
                <a:ea typeface="Times New Roman" panose="02020603050405020304" pitchFamily="18" charset="0"/>
              </a:rPr>
              <a:t> Effect" produces a very large irregularity in tension. the </a:t>
            </a:r>
            <a:r>
              <a:rPr lang="en-US" sz="1800" dirty="0" err="1">
                <a:solidFill>
                  <a:srgbClr val="000000"/>
                </a:solidFill>
                <a:effectLst/>
                <a:latin typeface="Arial" panose="020B0604020202020204" pitchFamily="34" charset="0"/>
                <a:ea typeface="Times New Roman" panose="02020603050405020304" pitchFamily="18" charset="0"/>
              </a:rPr>
              <a:t>Branly</a:t>
            </a:r>
            <a:r>
              <a:rPr lang="en-US" sz="1800" dirty="0">
                <a:solidFill>
                  <a:srgbClr val="000000"/>
                </a:solidFill>
                <a:effectLst/>
                <a:latin typeface="Arial" panose="020B0604020202020204" pitchFamily="34" charset="0"/>
                <a:ea typeface="Times New Roman" panose="02020603050405020304" pitchFamily="18" charset="0"/>
              </a:rPr>
              <a:t> effect produces an electric "noise" due to the reorganization of the grains of powder which expand under the influence of electric current. Nevertheless, the Mark 3 models proved to us that the concept of the Fusion Diode was operational.</a:t>
            </a: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Together with John Giles, we made Fusion Diodes that consist of a gradient of powdered palladium and silicon, the powders being press-packed into a heavy-duty nylon tube. </a:t>
            </a:r>
          </a:p>
          <a:p>
            <a:pPr algn="just">
              <a:lnSpc>
                <a:spcPct val="115000"/>
              </a:lnSpc>
              <a:spcAft>
                <a:spcPts val="1000"/>
              </a:spcAft>
            </a:pPr>
            <a:endParaRPr lang="en-US" sz="1800" dirty="0">
              <a:solidFill>
                <a:srgbClr val="000000"/>
              </a:solidFill>
              <a:latin typeface="Arial" panose="020B0604020202020204" pitchFamily="34" charset="0"/>
              <a:ea typeface="SimSun" panose="02010600030101010101" pitchFamily="2" charset="-122"/>
            </a:endParaRPr>
          </a:p>
          <a:p>
            <a:pPr algn="just">
              <a:lnSpc>
                <a:spcPct val="115000"/>
              </a:lnSpc>
              <a:spcAft>
                <a:spcPts val="1000"/>
              </a:spcAft>
            </a:pPr>
            <a:endParaRPr lang="en-US" sz="1800" dirty="0">
              <a:solidFill>
                <a:srgbClr val="000000"/>
              </a:solidFill>
              <a:effectLst/>
              <a:latin typeface="Arial" panose="020B0604020202020204" pitchFamily="34" charset="0"/>
              <a:ea typeface="SimSun" panose="02010600030101010101" pitchFamily="2" charset="-122"/>
            </a:endParaRPr>
          </a:p>
          <a:p>
            <a:pPr algn="just">
              <a:lnSpc>
                <a:spcPct val="115000"/>
              </a:lnSpc>
              <a:spcAft>
                <a:spcPts val="1000"/>
              </a:spcAft>
            </a:pPr>
            <a:endParaRPr lang="en-US" sz="1800" dirty="0">
              <a:solidFill>
                <a:srgbClr val="000000"/>
              </a:solidFill>
              <a:latin typeface="Arial" panose="020B0604020202020204" pitchFamily="34" charset="0"/>
              <a:ea typeface="SimSun" panose="02010600030101010101" pitchFamily="2" charset="-122"/>
            </a:endParaRPr>
          </a:p>
          <a:p>
            <a:pPr algn="just">
              <a:lnSpc>
                <a:spcPct val="115000"/>
              </a:lnSpc>
              <a:spcAft>
                <a:spcPts val="1000"/>
              </a:spcAft>
            </a:pPr>
            <a:endParaRPr lang="en-US" sz="1800" dirty="0">
              <a:solidFill>
                <a:srgbClr val="000000"/>
              </a:solidFill>
              <a:effectLst/>
              <a:latin typeface="Arial" panose="020B0604020202020204" pitchFamily="34" charset="0"/>
              <a:ea typeface="SimSun" panose="02010600030101010101" pitchFamily="2" charset="-122"/>
            </a:endParaRPr>
          </a:p>
          <a:p>
            <a:pPr algn="just">
              <a:lnSpc>
                <a:spcPct val="115000"/>
              </a:lnSpc>
              <a:spcAft>
                <a:spcPts val="1000"/>
              </a:spcAft>
            </a:pPr>
            <a:endParaRPr lang="en-US" sz="1800" dirty="0">
              <a:solidFill>
                <a:srgbClr val="000000"/>
              </a:solidFill>
              <a:latin typeface="Arial" panose="020B0604020202020204" pitchFamily="34" charset="0"/>
              <a:ea typeface="SimSun" panose="02010600030101010101" pitchFamily="2" charset="-122"/>
            </a:endParaRPr>
          </a:p>
          <a:p>
            <a:pPr algn="just">
              <a:lnSpc>
                <a:spcPct val="115000"/>
              </a:lnSpc>
              <a:spcAft>
                <a:spcPts val="1000"/>
              </a:spcAft>
            </a:pPr>
            <a:endParaRPr lang="en-US" sz="1800" dirty="0">
              <a:solidFill>
                <a:srgbClr val="000000"/>
              </a:solidFill>
              <a:effectLst/>
              <a:latin typeface="Arial" panose="020B0604020202020204" pitchFamily="34" charset="0"/>
              <a:ea typeface="SimSun" panose="02010600030101010101" pitchFamily="2" charset="-122"/>
            </a:endParaRPr>
          </a:p>
          <a:p>
            <a:pPr algn="just">
              <a:lnSpc>
                <a:spcPct val="115000"/>
              </a:lnSpc>
              <a:spcAft>
                <a:spcPts val="1000"/>
              </a:spcAft>
            </a:pPr>
            <a:endParaRPr lang="en-US" sz="1800" dirty="0">
              <a:solidFill>
                <a:srgbClr val="000000"/>
              </a:solidFill>
              <a:latin typeface="Arial" panose="020B0604020202020204" pitchFamily="34" charset="0"/>
              <a:ea typeface="SimSun" panose="02010600030101010101" pitchFamily="2" charset="-122"/>
            </a:endParaRPr>
          </a:p>
          <a:p>
            <a:pPr algn="just">
              <a:lnSpc>
                <a:spcPct val="115000"/>
              </a:lnSpc>
              <a:spcAft>
                <a:spcPts val="1000"/>
              </a:spcAft>
            </a:pPr>
            <a:endParaRPr lang="en-US" sz="1800" dirty="0">
              <a:solidFill>
                <a:srgbClr val="000000"/>
              </a:solidFill>
              <a:effectLst/>
              <a:latin typeface="Arial" panose="020B0604020202020204" pitchFamily="34" charset="0"/>
              <a:ea typeface="SimSun" panose="02010600030101010101" pitchFamily="2" charset="-122"/>
            </a:endParaRPr>
          </a:p>
          <a:p>
            <a:pPr algn="just">
              <a:lnSpc>
                <a:spcPct val="115000"/>
              </a:lnSpc>
              <a:spcAft>
                <a:spcPts val="1000"/>
              </a:spcAft>
            </a:pPr>
            <a:endParaRPr lang="en-US" sz="1800" dirty="0">
              <a:solidFill>
                <a:srgbClr val="000000"/>
              </a:solidFill>
              <a:latin typeface="Arial" panose="020B0604020202020204" pitchFamily="34" charset="0"/>
              <a:ea typeface="SimSun" panose="02010600030101010101" pitchFamily="2" charset="-122"/>
            </a:endParaRPr>
          </a:p>
          <a:p>
            <a:pPr algn="just">
              <a:lnSpc>
                <a:spcPct val="115000"/>
              </a:lnSpc>
              <a:spcAft>
                <a:spcPts val="1000"/>
              </a:spcAft>
            </a:pPr>
            <a:endParaRPr lang="en-US" sz="1800" dirty="0">
              <a:solidFill>
                <a:srgbClr val="000000"/>
              </a:solidFill>
              <a:effectLst/>
              <a:latin typeface="Arial" panose="020B0604020202020204" pitchFamily="34" charset="0"/>
              <a:ea typeface="SimSun" panose="02010600030101010101" pitchFamily="2" charset="-122"/>
            </a:endParaRPr>
          </a:p>
          <a:p>
            <a:pPr algn="just">
              <a:lnSpc>
                <a:spcPct val="115000"/>
              </a:lnSpc>
              <a:spcAft>
                <a:spcPts val="1000"/>
              </a:spcAft>
            </a:pPr>
            <a:endParaRPr lang="en-US" sz="1800" dirty="0">
              <a:solidFill>
                <a:srgbClr val="000000"/>
              </a:solidFill>
              <a:latin typeface="Arial" panose="020B0604020202020204" pitchFamily="34" charset="0"/>
              <a:ea typeface="SimSun" panose="02010600030101010101" pitchFamily="2" charset="-122"/>
            </a:endParaRPr>
          </a:p>
          <a:p>
            <a:pPr algn="just">
              <a:lnSpc>
                <a:spcPct val="115000"/>
              </a:lnSpc>
              <a:spcAft>
                <a:spcPts val="1000"/>
              </a:spcAft>
            </a:pPr>
            <a:endParaRPr lang="en-US" sz="1800" dirty="0">
              <a:solidFill>
                <a:srgbClr val="000000"/>
              </a:solidFill>
              <a:effectLst/>
              <a:latin typeface="Arial" panose="020B0604020202020204" pitchFamily="34" charset="0"/>
              <a:ea typeface="SimSun" panose="02010600030101010101" pitchFamily="2" charset="-122"/>
            </a:endParaRPr>
          </a:p>
          <a:p>
            <a:pPr algn="just">
              <a:lnSpc>
                <a:spcPct val="115000"/>
              </a:lnSpc>
              <a:spcAft>
                <a:spcPts val="1000"/>
              </a:spcAft>
            </a:pPr>
            <a:endParaRPr lang="en-US" sz="1800" dirty="0">
              <a:solidFill>
                <a:srgbClr val="000000"/>
              </a:solidFill>
              <a:latin typeface="Arial" panose="020B0604020202020204" pitchFamily="34" charset="0"/>
              <a:ea typeface="SimSun" panose="02010600030101010101" pitchFamily="2" charset="-122"/>
            </a:endParaRPr>
          </a:p>
          <a:p>
            <a:pPr algn="just">
              <a:lnSpc>
                <a:spcPct val="115000"/>
              </a:lnSpc>
              <a:spcAft>
                <a:spcPts val="1000"/>
              </a:spcAft>
            </a:pP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 </a:t>
            </a: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As soon as the deuterium is introduced, we observe the appearance of a spontaneous voltage which reaches up to 0.8 volts per diode. A hydrogen-filled  diode gives a lower voltage and an argon-filled  diode gives a negligible voltage.</a:t>
            </a: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 </a:t>
            </a: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latin typeface="Arial" panose="020B0604020202020204" pitchFamily="34" charset="0"/>
                <a:ea typeface="Times New Roman" panose="02020603050405020304" pitchFamily="18" charset="0"/>
              </a:rPr>
              <a:t>T</a:t>
            </a:r>
            <a:r>
              <a:rPr lang="en-US" sz="1800" dirty="0">
                <a:solidFill>
                  <a:srgbClr val="000000"/>
                </a:solidFill>
                <a:effectLst/>
                <a:latin typeface="Arial" panose="020B0604020202020204" pitchFamily="34" charset="0"/>
                <a:ea typeface="Times New Roman" panose="02020603050405020304" pitchFamily="18" charset="0"/>
              </a:rPr>
              <a:t>he polarization that occurs in the presence of hydrogen is caused by the small amount of deuterium present in hydrogen.</a:t>
            </a:r>
            <a:r>
              <a:rPr lang="fr-FR" sz="1800" dirty="0">
                <a:latin typeface="Calibri" panose="020F0502020204030204" pitchFamily="34" charset="0"/>
                <a:ea typeface="SimSun" panose="02010600030101010101" pitchFamily="2" charset="-122"/>
              </a:rPr>
              <a:t> </a:t>
            </a:r>
            <a:r>
              <a:rPr lang="en-US" sz="1800" dirty="0">
                <a:solidFill>
                  <a:srgbClr val="000000"/>
                </a:solidFill>
                <a:effectLst/>
                <a:latin typeface="Arial" panose="020B0604020202020204" pitchFamily="34" charset="0"/>
                <a:ea typeface="Times New Roman" panose="02020603050405020304" pitchFamily="18" charset="0"/>
              </a:rPr>
              <a:t>The voltage waving is probably due to the fact that our Scottish laboratory is not air-conditioned, and the daily temperature variations are very large there in winter.</a:t>
            </a: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 Pr. Jean-Paul </a:t>
            </a:r>
            <a:r>
              <a:rPr lang="en-US" sz="1800" dirty="0" err="1">
                <a:solidFill>
                  <a:srgbClr val="000000"/>
                </a:solidFill>
                <a:effectLst/>
                <a:latin typeface="Arial" panose="020B0604020202020204" pitchFamily="34" charset="0"/>
                <a:ea typeface="Times New Roman" panose="02020603050405020304" pitchFamily="18" charset="0"/>
              </a:rPr>
              <a:t>Bibérian</a:t>
            </a:r>
            <a:r>
              <a:rPr lang="en-US" sz="1800" dirty="0">
                <a:solidFill>
                  <a:srgbClr val="000000"/>
                </a:solidFill>
                <a:effectLst/>
                <a:latin typeface="Arial" panose="020B0604020202020204" pitchFamily="34" charset="0"/>
                <a:ea typeface="Times New Roman" panose="02020603050405020304" pitchFamily="18" charset="0"/>
              </a:rPr>
              <a:t> kindly  tested this Mark 4 model in his laboratory at the Faculty of Marseilles. Here is the recording obtained over several days, the diode being isolated in a sealed metal container filled with pressurized hydrogen, to minimize leaks. We first observe a voltage  drop,  but it seems to stabilize asymptotically after some days.</a:t>
            </a:r>
          </a:p>
          <a:p>
            <a:pPr algn="just">
              <a:lnSpc>
                <a:spcPct val="115000"/>
              </a:lnSpc>
              <a:spcAft>
                <a:spcPts val="1000"/>
              </a:spcAft>
            </a:pPr>
            <a:endParaRPr lang="en-US" sz="1800" dirty="0">
              <a:solidFill>
                <a:srgbClr val="000000"/>
              </a:solidFill>
              <a:effectLst/>
              <a:latin typeface="Arial" panose="020B0604020202020204" pitchFamily="34" charset="0"/>
              <a:ea typeface="Times New Roman" panose="02020603050405020304" pitchFamily="18" charset="0"/>
            </a:endParaRPr>
          </a:p>
          <a:p>
            <a:pPr algn="just">
              <a:lnSpc>
                <a:spcPct val="115000"/>
              </a:lnSpc>
              <a:spcAft>
                <a:spcPts val="1000"/>
              </a:spcAft>
            </a:pPr>
            <a:endParaRPr lang="en-US" sz="1800" dirty="0">
              <a:solidFill>
                <a:srgbClr val="000000"/>
              </a:solidFill>
              <a:latin typeface="Arial" panose="020B0604020202020204" pitchFamily="34" charset="0"/>
              <a:ea typeface="SimSun" panose="02010600030101010101" pitchFamily="2" charset="-122"/>
            </a:endParaRPr>
          </a:p>
          <a:p>
            <a:pPr algn="just">
              <a:lnSpc>
                <a:spcPct val="115000"/>
              </a:lnSpc>
              <a:spcAft>
                <a:spcPts val="1000"/>
              </a:spcAft>
            </a:pPr>
            <a:endParaRPr lang="en-US" sz="1800" dirty="0">
              <a:solidFill>
                <a:srgbClr val="000000"/>
              </a:solidFill>
              <a:effectLst/>
              <a:latin typeface="Arial" panose="020B0604020202020204" pitchFamily="34" charset="0"/>
              <a:ea typeface="SimSun" panose="02010600030101010101" pitchFamily="2" charset="-122"/>
            </a:endParaRPr>
          </a:p>
          <a:p>
            <a:pPr algn="just">
              <a:lnSpc>
                <a:spcPct val="115000"/>
              </a:lnSpc>
              <a:spcAft>
                <a:spcPts val="1000"/>
              </a:spcAft>
            </a:pPr>
            <a:endParaRPr lang="en-US" sz="1800" dirty="0">
              <a:solidFill>
                <a:srgbClr val="000000"/>
              </a:solidFill>
              <a:latin typeface="Arial" panose="020B0604020202020204" pitchFamily="34" charset="0"/>
              <a:ea typeface="SimSun" panose="02010600030101010101" pitchFamily="2" charset="-122"/>
            </a:endParaRPr>
          </a:p>
          <a:p>
            <a:pPr algn="just">
              <a:lnSpc>
                <a:spcPct val="115000"/>
              </a:lnSpc>
              <a:spcAft>
                <a:spcPts val="1000"/>
              </a:spcAft>
            </a:pPr>
            <a:endParaRPr lang="en-US" sz="1800" dirty="0">
              <a:solidFill>
                <a:srgbClr val="000000"/>
              </a:solidFill>
              <a:effectLst/>
              <a:latin typeface="Arial" panose="020B0604020202020204" pitchFamily="34" charset="0"/>
              <a:ea typeface="SimSun" panose="02010600030101010101" pitchFamily="2" charset="-122"/>
            </a:endParaRPr>
          </a:p>
          <a:p>
            <a:pPr algn="just">
              <a:lnSpc>
                <a:spcPct val="115000"/>
              </a:lnSpc>
              <a:spcAft>
                <a:spcPts val="1000"/>
              </a:spcAft>
            </a:pPr>
            <a:endParaRPr lang="en-US" sz="1800" dirty="0">
              <a:solidFill>
                <a:srgbClr val="000000"/>
              </a:solidFill>
              <a:latin typeface="Arial" panose="020B0604020202020204" pitchFamily="34" charset="0"/>
              <a:ea typeface="SimSun" panose="02010600030101010101" pitchFamily="2" charset="-122"/>
            </a:endParaRPr>
          </a:p>
          <a:p>
            <a:pPr algn="just">
              <a:lnSpc>
                <a:spcPct val="115000"/>
              </a:lnSpc>
              <a:spcAft>
                <a:spcPts val="1000"/>
              </a:spcAft>
            </a:pPr>
            <a:endParaRPr lang="en-US" sz="1800" dirty="0">
              <a:solidFill>
                <a:srgbClr val="000000"/>
              </a:solidFill>
              <a:effectLst/>
              <a:latin typeface="Arial" panose="020B0604020202020204" pitchFamily="34" charset="0"/>
              <a:ea typeface="SimSun" panose="02010600030101010101" pitchFamily="2" charset="-122"/>
            </a:endParaRPr>
          </a:p>
          <a:p>
            <a:pPr algn="just">
              <a:lnSpc>
                <a:spcPct val="115000"/>
              </a:lnSpc>
              <a:spcAft>
                <a:spcPts val="1000"/>
              </a:spcAft>
            </a:pP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 </a:t>
            </a:r>
            <a:endParaRPr lang="fr-FR" sz="1800" dirty="0">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FUSION DIODE MARK V</a:t>
            </a:r>
            <a:endParaRPr lang="fr-FR" sz="1800" dirty="0">
              <a:effectLst/>
              <a:latin typeface="Calibri" panose="020F0502020204030204" pitchFamily="34" charset="0"/>
              <a:ea typeface="SimSun" panose="02010600030101010101" pitchFamily="2" charset="-122"/>
            </a:endParaRPr>
          </a:p>
          <a:p>
            <a:pPr algn="just">
              <a:lnSpc>
                <a:spcPct val="115000"/>
              </a:lnSpc>
              <a:spcAft>
                <a:spcPts val="1000"/>
              </a:spcAft>
            </a:pPr>
            <a:r>
              <a:rPr lang="en-US" sz="1800" dirty="0">
                <a:solidFill>
                  <a:srgbClr val="000000"/>
                </a:solidFill>
                <a:effectLst/>
                <a:latin typeface="Arial" panose="020B0604020202020204" pitchFamily="34" charset="0"/>
                <a:ea typeface="Times New Roman" panose="02020603050405020304" pitchFamily="18" charset="0"/>
              </a:rPr>
              <a:t> A machined aluminum container is used, internally insulated by a PVC tube. A ground valve makes it possible to pressurize the powder gradient. The powder is compacted with a hydraulic press. After pressurization with deuterium, a voltage of approximately 500 mV is observed.</a:t>
            </a:r>
            <a:endParaRPr lang="fr-FR" dirty="0"/>
          </a:p>
        </p:txBody>
      </p:sp>
      <p:pic>
        <p:nvPicPr>
          <p:cNvPr id="60" name="Picture 2">
            <a:extLst>
              <a:ext uri="{FF2B5EF4-FFF2-40B4-BE49-F238E27FC236}">
                <a16:creationId xmlns:a16="http://schemas.microsoft.com/office/drawing/2014/main" id="{8C023060-469D-4F58-B1B5-FF06DC234A1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025368" y="10036332"/>
            <a:ext cx="6290612"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2">
            <a:extLst>
              <a:ext uri="{FF2B5EF4-FFF2-40B4-BE49-F238E27FC236}">
                <a16:creationId xmlns:a16="http://schemas.microsoft.com/office/drawing/2014/main" id="{3F3B9455-3365-4055-A8A9-553C0BA1183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6674" t="19560" r="14221" b="5716"/>
          <a:stretch>
            <a:fillRect/>
          </a:stretch>
        </p:blipFill>
        <p:spPr bwMode="auto">
          <a:xfrm>
            <a:off x="13594807" y="15551150"/>
            <a:ext cx="5072063"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Image 5">
            <a:extLst>
              <a:ext uri="{FF2B5EF4-FFF2-40B4-BE49-F238E27FC236}">
                <a16:creationId xmlns:a16="http://schemas.microsoft.com/office/drawing/2014/main" id="{A3AAF3DC-235B-4D01-9EF4-2D95D1D5902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245710" y="23812343"/>
            <a:ext cx="5516410" cy="4665098"/>
          </a:xfrm>
          <a:prstGeom prst="rect">
            <a:avLst/>
          </a:prstGeom>
        </p:spPr>
      </p:pic>
      <p:pic>
        <p:nvPicPr>
          <p:cNvPr id="64" name="Picture 2" descr="C:\Users\Fabrice DAVID\Documents\Mes images scientifiques\Résultats Jean-Paul Luminy.jpg">
            <a:extLst>
              <a:ext uri="{FF2B5EF4-FFF2-40B4-BE49-F238E27FC236}">
                <a16:creationId xmlns:a16="http://schemas.microsoft.com/office/drawing/2014/main" id="{FF775A8A-58CB-4469-AFBC-A54254884F2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114306" y="32952512"/>
            <a:ext cx="6201674" cy="38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
            <a:extLst>
              <a:ext uri="{FF2B5EF4-FFF2-40B4-BE49-F238E27FC236}">
                <a16:creationId xmlns:a16="http://schemas.microsoft.com/office/drawing/2014/main" id="{E706ADAC-E16F-46E0-BDD6-86D872700F8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63970" y="39426281"/>
            <a:ext cx="4998150" cy="374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6" name="Picture 2" descr="Entenmann's - Wikipedia">
            <a:extLst>
              <a:ext uri="{FF2B5EF4-FFF2-40B4-BE49-F238E27FC236}">
                <a16:creationId xmlns:a16="http://schemas.microsoft.com/office/drawing/2014/main" id="{6FD820E6-3FFC-4215-A3F0-E3C78221861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350758" y="8193049"/>
            <a:ext cx="5508625"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Image 4">
            <a:extLst>
              <a:ext uri="{FF2B5EF4-FFF2-40B4-BE49-F238E27FC236}">
                <a16:creationId xmlns:a16="http://schemas.microsoft.com/office/drawing/2014/main" id="{40C6459F-5BF5-4F09-A86A-7644133EFB9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599437" y="29170957"/>
            <a:ext cx="4947406" cy="372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AutoShape 50">
            <a:extLst>
              <a:ext uri="{FF2B5EF4-FFF2-40B4-BE49-F238E27FC236}">
                <a16:creationId xmlns:a16="http://schemas.microsoft.com/office/drawing/2014/main" id="{33D428D7-5A5F-4C45-B18B-56D19708BDD1}"/>
              </a:ext>
            </a:extLst>
          </p:cNvPr>
          <p:cNvSpPr>
            <a:spLocks noChangeArrowheads="1"/>
          </p:cNvSpPr>
          <p:nvPr/>
        </p:nvSpPr>
        <p:spPr bwMode="auto">
          <a:xfrm>
            <a:off x="595423" y="40358348"/>
            <a:ext cx="5616192" cy="3075652"/>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dirty="0"/>
          </a:p>
        </p:txBody>
      </p:sp>
      <p:sp>
        <p:nvSpPr>
          <p:cNvPr id="9" name="ZoneTexte 8">
            <a:extLst>
              <a:ext uri="{FF2B5EF4-FFF2-40B4-BE49-F238E27FC236}">
                <a16:creationId xmlns:a16="http://schemas.microsoft.com/office/drawing/2014/main" id="{1F6FA9AF-154A-47AF-A8A7-B4C380EABBA2}"/>
              </a:ext>
            </a:extLst>
          </p:cNvPr>
          <p:cNvSpPr txBox="1"/>
          <p:nvPr/>
        </p:nvSpPr>
        <p:spPr>
          <a:xfrm>
            <a:off x="842212" y="40473965"/>
            <a:ext cx="5210653" cy="2923877"/>
          </a:xfrm>
          <a:prstGeom prst="rect">
            <a:avLst/>
          </a:prstGeom>
          <a:noFill/>
        </p:spPr>
        <p:txBody>
          <a:bodyPr wrap="square" rtlCol="0">
            <a:spAutoFit/>
          </a:bodyPr>
          <a:lstStyle/>
          <a:p>
            <a:r>
              <a:rPr lang="en-US" sz="1800" b="1" dirty="0">
                <a:solidFill>
                  <a:srgbClr val="000000"/>
                </a:solidFill>
                <a:ea typeface="SimSun" panose="02010600030101010101" pitchFamily="2" charset="-122"/>
              </a:rPr>
              <a:t>REFERENCES</a:t>
            </a:r>
          </a:p>
          <a:p>
            <a:pPr algn="just"/>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M. Fleischman and S. Pons. </a:t>
            </a:r>
            <a:r>
              <a:rPr lang="en-US" sz="1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 </a:t>
            </a:r>
            <a:r>
              <a:rPr lang="en-US" sz="12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Electroanal</a:t>
            </a:r>
            <a:r>
              <a:rPr lang="en-US" sz="1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Chem</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(261):301, 1989</a:t>
            </a:r>
          </a:p>
          <a:p>
            <a:pPr algn="just"/>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Storms, E. What Conditions Are Required To Initiate The </a:t>
            </a:r>
            <a:r>
              <a:rPr lang="en-US"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Lenr</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Effect? in Tenth International Conference on Cold Fusion. 2003. Cambridge, MA</a:t>
            </a:r>
          </a:p>
          <a:p>
            <a:pPr algn="just"/>
            <a:r>
              <a:rPr lang="en-US" sz="1200" dirty="0">
                <a:solidFill>
                  <a:srgbClr val="000000"/>
                </a:solidFill>
                <a:effectLst/>
                <a:latin typeface="Arial" panose="020B0604020202020204" pitchFamily="34" charset="0"/>
                <a:ea typeface="SimSun" panose="02010600030101010101" pitchFamily="2" charset="-122"/>
              </a:rPr>
              <a:t>[3]  </a:t>
            </a:r>
            <a:r>
              <a:rPr lang="en-US" sz="1200" dirty="0">
                <a:effectLst/>
                <a:latin typeface="Arial" panose="020B0604020202020204" pitchFamily="34" charset="0"/>
                <a:ea typeface="Times New Roman" panose="02020603050405020304" pitchFamily="18" charset="0"/>
              </a:rPr>
              <a:t>PCT WO 2016/178723 Al 27 January 2016 Kelly KEENE, Talmadge Kelly Rebecca VAN ORDEN, Charles ENTENMANN and David COTTRELL</a:t>
            </a:r>
          </a:p>
          <a:p>
            <a:pPr algn="just"/>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[4]  </a:t>
            </a:r>
            <a:r>
              <a:rPr lang="en-US" sz="1200" dirty="0">
                <a:effectLst/>
                <a:latin typeface="Arial" panose="020B0604020202020204" pitchFamily="34" charset="0"/>
                <a:ea typeface="Calibri" panose="020F0502020204030204" pitchFamily="34" charset="0"/>
                <a:cs typeface="Arial" panose="020B0604020202020204" pitchFamily="34" charset="0"/>
              </a:rPr>
              <a:t>Lattice Energy Converter, Gordon </a:t>
            </a:r>
            <a:r>
              <a:rPr lang="en-US" sz="1200" dirty="0" err="1">
                <a:effectLst/>
                <a:latin typeface="Arial" panose="020B0604020202020204" pitchFamily="34" charset="0"/>
                <a:ea typeface="Calibri" panose="020F0502020204030204" pitchFamily="34" charset="0"/>
                <a:cs typeface="Arial" panose="020B0604020202020204" pitchFamily="34" charset="0"/>
              </a:rPr>
              <a:t>F.E</a:t>
            </a:r>
            <a:r>
              <a:rPr lang="en-US" sz="1200" dirty="0">
                <a:effectLst/>
                <a:latin typeface="Arial" panose="020B0604020202020204" pitchFamily="34" charset="0"/>
                <a:ea typeface="Calibri" panose="020F0502020204030204" pitchFamily="34" charset="0"/>
                <a:cs typeface="Arial" panose="020B0604020202020204" pitchFamily="34" charset="0"/>
              </a:rPr>
              <a:t>., Whitehouse H.J., </a:t>
            </a:r>
            <a:r>
              <a:rPr lang="en-US" sz="1200" dirty="0" err="1">
                <a:effectLst/>
                <a:latin typeface="Arial" panose="020B0604020202020204" pitchFamily="34" charset="0"/>
                <a:ea typeface="Calibri" panose="020F0502020204030204" pitchFamily="34" charset="0"/>
                <a:cs typeface="Arial" panose="020B0604020202020204" pitchFamily="34" charset="0"/>
              </a:rPr>
              <a:t>RNBE</a:t>
            </a:r>
            <a:r>
              <a:rPr lang="en-US" sz="1200" dirty="0">
                <a:effectLst/>
                <a:latin typeface="Arial" panose="020B0604020202020204" pitchFamily="34" charset="0"/>
                <a:ea typeface="Calibri" panose="020F0502020204030204" pitchFamily="34" charset="0"/>
                <a:cs typeface="Arial" panose="020B0604020202020204" pitchFamily="34" charset="0"/>
              </a:rPr>
              <a:t> 2020 Paris, November 2020.</a:t>
            </a:r>
            <a:endParaRPr lang="fr-FR" sz="1200" dirty="0">
              <a:effectLst/>
              <a:latin typeface="Arial" panose="020B0604020202020204" pitchFamily="34" charset="0"/>
              <a:ea typeface="Calibri" panose="020F0502020204030204" pitchFamily="34" charset="0"/>
              <a:cs typeface="Arial" panose="020B0604020202020204" pitchFamily="34" charset="0"/>
            </a:endParaRPr>
          </a:p>
          <a:p>
            <a:pPr algn="just"/>
            <a:r>
              <a:rPr lang="en-US" sz="1200" dirty="0">
                <a:solidFill>
                  <a:srgbClr val="000000"/>
                </a:solidFill>
                <a:ea typeface="SimSun" panose="02010600030101010101" pitchFamily="2" charset="-122"/>
              </a:rPr>
              <a:t>[5] F. David and J. Giles Possible Production of Atomic Deuterium By Palladium Cathode  Materials Research Innovations 2008, VOL 12, NO 4 172</a:t>
            </a:r>
          </a:p>
          <a:p>
            <a:pPr algn="just"/>
            <a:r>
              <a:rPr lang="fr-FR" altLang="fr-FR" sz="1200" dirty="0">
                <a:solidFill>
                  <a:srgbClr val="000000"/>
                </a:solidFill>
                <a:ea typeface="SimSun" panose="02010600030101010101" pitchFamily="2" charset="-122"/>
              </a:rPr>
              <a:t>[6] Etude au spectromètre de masse de l'hydrogène dégagé par le palladium, 8 octobre 1962, </a:t>
            </a:r>
            <a:r>
              <a:rPr lang="fr-FR" altLang="fr-FR" sz="1200" dirty="0" err="1">
                <a:solidFill>
                  <a:srgbClr val="000000"/>
                </a:solidFill>
                <a:ea typeface="SimSun" panose="02010600030101010101" pitchFamily="2" charset="-122"/>
              </a:rPr>
              <a:t>C.R</a:t>
            </a:r>
            <a:r>
              <a:rPr lang="fr-FR" altLang="fr-FR" sz="1200" dirty="0">
                <a:solidFill>
                  <a:srgbClr val="000000"/>
                </a:solidFill>
                <a:ea typeface="SimSun" panose="02010600030101010101" pitchFamily="2" charset="-122"/>
              </a:rPr>
              <a:t>. Acad. </a:t>
            </a:r>
            <a:r>
              <a:rPr lang="fr-FR" altLang="fr-FR" sz="1200" dirty="0" err="1">
                <a:solidFill>
                  <a:srgbClr val="000000"/>
                </a:solidFill>
                <a:ea typeface="SimSun" panose="02010600030101010101" pitchFamily="2" charset="-122"/>
              </a:rPr>
              <a:t>Sci</a:t>
            </a:r>
            <a:r>
              <a:rPr lang="fr-FR" altLang="fr-FR" sz="1200" dirty="0">
                <a:solidFill>
                  <a:srgbClr val="000000"/>
                </a:solidFill>
                <a:ea typeface="SimSun" panose="02010600030101010101" pitchFamily="2" charset="-122"/>
              </a:rPr>
              <a:t>. Pp. 1724-1756</a:t>
            </a:r>
            <a:endParaRPr lang="en-US" sz="1200" dirty="0">
              <a:solidFill>
                <a:srgbClr val="000000"/>
              </a:solidFill>
              <a:ea typeface="SimSun" panose="02010600030101010101" pitchFamily="2" charset="-122"/>
            </a:endParaRPr>
          </a:p>
          <a:p>
            <a:endParaRPr lang="fr-FR" sz="1000" dirty="0"/>
          </a:p>
        </p:txBody>
      </p:sp>
      <p:sp>
        <p:nvSpPr>
          <p:cNvPr id="10" name="ZoneTexte 9">
            <a:extLst>
              <a:ext uri="{FF2B5EF4-FFF2-40B4-BE49-F238E27FC236}">
                <a16:creationId xmlns:a16="http://schemas.microsoft.com/office/drawing/2014/main" id="{D4E0B8E4-757E-42EA-9A89-10BF6BAB3619}"/>
              </a:ext>
            </a:extLst>
          </p:cNvPr>
          <p:cNvSpPr txBox="1"/>
          <p:nvPr/>
        </p:nvSpPr>
        <p:spPr>
          <a:xfrm>
            <a:off x="20218715" y="36261748"/>
            <a:ext cx="6892247" cy="7698646"/>
          </a:xfrm>
          <a:prstGeom prst="rect">
            <a:avLst/>
          </a:prstGeom>
          <a:noFill/>
        </p:spPr>
        <p:txBody>
          <a:bodyPr wrap="square" rtlCol="0">
            <a:spAutoFit/>
          </a:bodyPr>
          <a:lstStyle/>
          <a:p>
            <a:pPr algn="just">
              <a:lnSpc>
                <a:spcPct val="107000"/>
              </a:lnSpc>
              <a:spcAft>
                <a:spcPts val="800"/>
              </a:spcAft>
            </a:pPr>
            <a:r>
              <a:rPr lang="en-US" sz="1800" dirty="0">
                <a:solidFill>
                  <a:srgbClr val="000000"/>
                </a:solidFill>
                <a:ea typeface="SimSun" panose="02010600030101010101" pitchFamily="2" charset="-122"/>
              </a:rPr>
              <a:t>Undoubtly, we have ionization of the hydrogen inside the cells. It is unlikely that it is energetic particles that produce this ionization, otherwise it would require considerable radioactivity. Palladium cathodes can release atomic hydrogen atoms. [5] But these atomic hydrogen atoms, while very reactive, are not charged. Also, this is a chemical reaction, it does not last long. Frank Gordon observes voltage and current for several weeks.</a:t>
            </a:r>
            <a:r>
              <a:rPr lang="en-US" altLang="fr-FR" sz="1800" dirty="0">
                <a:solidFill>
                  <a:srgbClr val="000000"/>
                </a:solidFill>
              </a:rPr>
              <a:t> What ions can we see in hydrogen? To answer this question, I will quote an article presented to Louis De Broglie in 1962 in the French PNAS [6]</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our experiments, I suggest that the energy of ionization of the hydrogen atoms and molecules is given by the down-conversion of the LERN energy.</a:t>
            </a:r>
            <a:r>
              <a:rPr lang="fr-FR" sz="1800" dirty="0">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 is a “nucleochemical” ionization effect of the adsorbed hydrogen molecules, which give H</a:t>
            </a:r>
            <a:r>
              <a:rPr lang="en-US" sz="180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a:t>
            </a:r>
            <a:r>
              <a:rPr lang="en-US" sz="1800" baseline="-25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180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H</a:t>
            </a:r>
            <a:r>
              <a:rPr lang="en-US" sz="1800" baseline="-25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180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ions, which diffuse in the gas phase and will neutralize on the counter electrode and return to the palladium and the cycle continues.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It is this energy which generate a  voltage in the diodes.</a:t>
            </a:r>
          </a:p>
          <a:p>
            <a:pPr algn="just">
              <a:lnSpc>
                <a:spcPct val="107000"/>
              </a:lnSpc>
              <a:spcAft>
                <a:spcPts val="800"/>
              </a:spcAft>
            </a:pPr>
            <a:r>
              <a:rPr lang="en-US" sz="1800" dirty="0">
                <a:solidFill>
                  <a:srgbClr val="000000"/>
                </a:solidFill>
                <a:effectLst/>
                <a:latin typeface="Arial" panose="020B0604020202020204" pitchFamily="34" charset="0"/>
                <a:ea typeface="Calibri" panose="020F0502020204030204" pitchFamily="34" charset="0"/>
              </a:rPr>
              <a:t>This reaction would provide a convenient way to convert the energy released by LENRs into electricity. </a:t>
            </a:r>
          </a:p>
          <a:p>
            <a:pPr algn="just">
              <a:lnSpc>
                <a:spcPct val="107000"/>
              </a:lnSpc>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It will be important to reproduce all these results with perfectly sealed glass diodes, and to record the produced power during months, in order to prove the nuclear origin of the energy. </a:t>
            </a:r>
          </a:p>
          <a:p>
            <a:pPr algn="just">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eaLnBrk="1" hangingPunct="1">
              <a:buClr>
                <a:srgbClr val="000000"/>
              </a:buClr>
              <a:buSzPct val="100000"/>
              <a:buFont typeface="Times New Roman" panose="02020603050405020304" pitchFamily="18" charset="0"/>
              <a:buNone/>
            </a:pPr>
            <a:endParaRPr kumimoji="0" lang="fr-FR" sz="18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11" name="Image 10">
            <a:extLst>
              <a:ext uri="{FF2B5EF4-FFF2-40B4-BE49-F238E27FC236}">
                <a16:creationId xmlns:a16="http://schemas.microsoft.com/office/drawing/2014/main" id="{50A85000-ED99-442F-8CD9-A41033A4A02D}"/>
              </a:ext>
            </a:extLst>
          </p:cNvPr>
          <p:cNvPicPr>
            <a:picLocks noChangeAspect="1"/>
          </p:cNvPicPr>
          <p:nvPr/>
        </p:nvPicPr>
        <p:blipFill>
          <a:blip r:embed="rId16"/>
          <a:stretch>
            <a:fillRect/>
          </a:stretch>
        </p:blipFill>
        <p:spPr>
          <a:xfrm>
            <a:off x="27075994" y="36402270"/>
            <a:ext cx="5535152" cy="6394771"/>
          </a:xfrm>
          <a:prstGeom prst="rect">
            <a:avLst/>
          </a:prstGeom>
        </p:spPr>
      </p:pic>
    </p:spTree>
  </p:cSld>
  <p:clrMapOvr>
    <a:masterClrMapping/>
  </p:clrMapOvr>
</p:sld>
</file>

<file path=ppt/theme/theme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212167"/>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3326</TotalTime>
  <Words>2683</Words>
  <Application>Microsoft Office PowerPoint</Application>
  <PresentationFormat>自定义</PresentationFormat>
  <Paragraphs>195</Paragraphs>
  <Slides>1</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SimSun</vt:lpstr>
      <vt:lpstr>Microsoft YaHei</vt:lpstr>
      <vt:lpstr>Arial</vt:lpstr>
      <vt:lpstr>Calibri</vt:lpstr>
      <vt:lpstr>Times New Roman</vt:lpstr>
      <vt:lpstr>Default Design</vt:lpstr>
      <vt:lpstr>PowerPoint 演示文稿</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Vertical Poster</dc:title>
  <dc:creator>Ethan Shulda;www.postersession.com</dc:creator>
  <cp:keywords>www.postersession.com</cp:keywords>
  <dc:description>©MegaPrint Inc. 2009</dc:description>
  <cp:lastModifiedBy>hu</cp:lastModifiedBy>
  <cp:revision>108</cp:revision>
  <dcterms:created xsi:type="dcterms:W3CDTF">2008-12-04T00:20:37Z</dcterms:created>
  <dcterms:modified xsi:type="dcterms:W3CDTF">2021-05-31T00:33:37Z</dcterms:modified>
  <cp:category>Research Poster</cp:category>
</cp:coreProperties>
</file>